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3.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3"/>
    <p:sldMasterId id="2147483660" r:id="rId4"/>
    <p:sldMasterId id="2147483703" r:id="rId5"/>
    <p:sldMasterId id="2147483704" r:id="rId6"/>
    <p:sldMasterId id="2147483705" r:id="rId7"/>
    <p:sldMasterId id="2147483706" r:id="rId8"/>
    <p:sldMasterId id="2147483707" r:id="rId9"/>
  </p:sldMasterIdLst>
  <p:notesMasterIdLst>
    <p:notesMasterId r:id="rId81"/>
  </p:notesMasterIdLst>
  <p:sldIdLst>
    <p:sldId id="256" r:id="rId10"/>
    <p:sldId id="283" r:id="rId11"/>
    <p:sldId id="559" r:id="rId12"/>
    <p:sldId id="304" r:id="rId13"/>
    <p:sldId id="560" r:id="rId14"/>
    <p:sldId id="561" r:id="rId15"/>
    <p:sldId id="524" r:id="rId16"/>
    <p:sldId id="512" r:id="rId17"/>
    <p:sldId id="513" r:id="rId18"/>
    <p:sldId id="536" r:id="rId19"/>
    <p:sldId id="537" r:id="rId20"/>
    <p:sldId id="479" r:id="rId21"/>
    <p:sldId id="510" r:id="rId22"/>
    <p:sldId id="526" r:id="rId23"/>
    <p:sldId id="294" r:id="rId24"/>
    <p:sldId id="295" r:id="rId25"/>
    <p:sldId id="527" r:id="rId26"/>
    <p:sldId id="516" r:id="rId27"/>
    <p:sldId id="517" r:id="rId28"/>
    <p:sldId id="518" r:id="rId29"/>
    <p:sldId id="530" r:id="rId30"/>
    <p:sldId id="522" r:id="rId31"/>
    <p:sldId id="519" r:id="rId32"/>
    <p:sldId id="523" r:id="rId33"/>
    <p:sldId id="529" r:id="rId34"/>
    <p:sldId id="528" r:id="rId35"/>
    <p:sldId id="487" r:id="rId36"/>
    <p:sldId id="525" r:id="rId37"/>
    <p:sldId id="546" r:id="rId38"/>
    <p:sldId id="488" r:id="rId39"/>
    <p:sldId id="489" r:id="rId40"/>
    <p:sldId id="257" r:id="rId41"/>
    <p:sldId id="491" r:id="rId42"/>
    <p:sldId id="492" r:id="rId43"/>
    <p:sldId id="261" r:id="rId44"/>
    <p:sldId id="549" r:id="rId45"/>
    <p:sldId id="550" r:id="rId46"/>
    <p:sldId id="547" r:id="rId47"/>
    <p:sldId id="266" r:id="rId48"/>
    <p:sldId id="495" r:id="rId49"/>
    <p:sldId id="268" r:id="rId50"/>
    <p:sldId id="497" r:id="rId51"/>
    <p:sldId id="498" r:id="rId52"/>
    <p:sldId id="271" r:id="rId53"/>
    <p:sldId id="500" r:id="rId54"/>
    <p:sldId id="551" r:id="rId55"/>
    <p:sldId id="553" r:id="rId56"/>
    <p:sldId id="554" r:id="rId57"/>
    <p:sldId id="555" r:id="rId58"/>
    <p:sldId id="552" r:id="rId59"/>
    <p:sldId id="274" r:id="rId60"/>
    <p:sldId id="503" r:id="rId61"/>
    <p:sldId id="277" r:id="rId62"/>
    <p:sldId id="557" r:id="rId63"/>
    <p:sldId id="505" r:id="rId64"/>
    <p:sldId id="276" r:id="rId65"/>
    <p:sldId id="279" r:id="rId66"/>
    <p:sldId id="556" r:id="rId67"/>
    <p:sldId id="558" r:id="rId68"/>
    <p:sldId id="509" r:id="rId69"/>
    <p:sldId id="531" r:id="rId70"/>
    <p:sldId id="532" r:id="rId71"/>
    <p:sldId id="533" r:id="rId72"/>
    <p:sldId id="534" r:id="rId73"/>
    <p:sldId id="535" r:id="rId74"/>
    <p:sldId id="539" r:id="rId75"/>
    <p:sldId id="540" r:id="rId76"/>
    <p:sldId id="542" r:id="rId77"/>
    <p:sldId id="544" r:id="rId78"/>
    <p:sldId id="545" r:id="rId79"/>
    <p:sldId id="543" r:id="rId80"/>
  </p:sldIdLst>
  <p:sldSz cx="9906000" cy="6858000" type="A4"/>
  <p:notesSz cx="6858000" cy="9144000"/>
  <p:defaultTextStyle>
    <a:defPPr>
      <a:defRPr lang="en-US"/>
    </a:defPPr>
    <a:lvl1pPr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Times New Roman" panose="02020603050405020304" pitchFamily="18" charset="0"/>
        <a:ea typeface="+mn-ea"/>
        <a:cs typeface="+mn-cs"/>
      </a:defRPr>
    </a:lvl6pPr>
    <a:lvl7pPr marL="2743200" algn="l" defTabSz="914400" rtl="0" eaLnBrk="1" latinLnBrk="0" hangingPunct="1">
      <a:defRPr sz="1200" kern="1200">
        <a:solidFill>
          <a:schemeClr val="tx1"/>
        </a:solidFill>
        <a:latin typeface="Times New Roman" panose="02020603050405020304" pitchFamily="18" charset="0"/>
        <a:ea typeface="+mn-ea"/>
        <a:cs typeface="+mn-cs"/>
      </a:defRPr>
    </a:lvl7pPr>
    <a:lvl8pPr marL="3200400" algn="l" defTabSz="914400" rtl="0" eaLnBrk="1" latinLnBrk="0" hangingPunct="1">
      <a:defRPr sz="1200" kern="1200">
        <a:solidFill>
          <a:schemeClr val="tx1"/>
        </a:solidFill>
        <a:latin typeface="Times New Roman" panose="02020603050405020304" pitchFamily="18" charset="0"/>
        <a:ea typeface="+mn-ea"/>
        <a:cs typeface="+mn-cs"/>
      </a:defRPr>
    </a:lvl8pPr>
    <a:lvl9pPr marL="3657600" algn="l" defTabSz="914400" rtl="0" eaLnBrk="1" latinLnBrk="0" hangingPunct="1">
      <a:defRPr sz="12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746">
          <p15:clr>
            <a:srgbClr val="A4A3A4"/>
          </p15:clr>
        </p15:guide>
        <p15:guide id="2" orient="horz" pos="3927">
          <p15:clr>
            <a:srgbClr val="A4A3A4"/>
          </p15:clr>
        </p15:guide>
        <p15:guide id="3" pos="3072">
          <p15:clr>
            <a:srgbClr val="A4A3A4"/>
          </p15:clr>
        </p15:guide>
        <p15:guide id="4" pos="181">
          <p15:clr>
            <a:srgbClr val="A4A3A4"/>
          </p15:clr>
        </p15:guide>
        <p15:guide id="5" pos="6059">
          <p15:clr>
            <a:srgbClr val="A4A3A4"/>
          </p15:clr>
        </p15:guide>
        <p15:guide id="6" pos="31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lo Sellmer" initials="MS" lastIdx="28" clrIdx="0"/>
  <p:cmAuthor id="2" name="Admin" initials="A" lastIdx="61" clrIdx="1"/>
  <p:cmAuthor id="3" name="admin" initials="a" lastIdx="1" clrIdx="2">
    <p:extLst>
      <p:ext uri="{19B8F6BF-5375-455C-9EA6-DF929625EA0E}">
        <p15:presenceInfo xmlns:p15="http://schemas.microsoft.com/office/powerpoint/2012/main" userId="admin" providerId="None"/>
      </p:ext>
    </p:extLst>
  </p:cmAuthor>
  <p:cmAuthor id="4" name="Nagwa Thabet" initials="NT" lastIdx="2" clrIdx="3">
    <p:extLst>
      <p:ext uri="{19B8F6BF-5375-455C-9EA6-DF929625EA0E}">
        <p15:presenceInfo xmlns:p15="http://schemas.microsoft.com/office/powerpoint/2012/main" userId="S-1-5-21-1923168535-3079666084-821113176-332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E6"/>
    <a:srgbClr val="A2D9E7"/>
    <a:srgbClr val="FEC232"/>
    <a:srgbClr val="C41C2D"/>
    <a:srgbClr val="DAD7D1"/>
    <a:srgbClr val="CC1B2D"/>
    <a:srgbClr val="E19015"/>
    <a:srgbClr val="EDD3C1"/>
    <a:srgbClr val="C97842"/>
    <a:srgbClr val="ABC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64" autoAdjust="0"/>
  </p:normalViewPr>
  <p:slideViewPr>
    <p:cSldViewPr snapToGrid="0">
      <p:cViewPr>
        <p:scale>
          <a:sx n="75" d="100"/>
          <a:sy n="75" d="100"/>
        </p:scale>
        <p:origin x="378" y="-84"/>
      </p:cViewPr>
      <p:guideLst>
        <p:guide orient="horz" pos="746"/>
        <p:guide orient="horz" pos="3927"/>
        <p:guide pos="3072"/>
        <p:guide pos="181"/>
        <p:guide pos="6059"/>
        <p:guide pos="3168"/>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3.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6.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5.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9-07T02:55:51.282" idx="1">
    <p:pos x="2435" y="1130"/>
    <p:text>الرقم مخالف في العقوبة عن النص الذي يليه</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25T12:40:51.885" idx="14">
    <p:pos x="6240" y="4"/>
    <p:text>Please, highlight "North Korea" name in the map.</p:text>
  </p:cm>
  <p:cm authorId="2" dt="2019-08-26T15:15:46.853" idx="58">
    <p:pos x="6240" y="140"/>
    <p:text>Imarticus: Note added in the graphics column.</p:text>
  </p:cm>
</p:cmLst>
</file>

<file path=ppt/comments/comment3.xml><?xml version="1.0" encoding="utf-8"?>
<p:cmLst xmlns:a="http://schemas.openxmlformats.org/drawingml/2006/main" xmlns:r="http://schemas.openxmlformats.org/officeDocument/2006/relationships" xmlns:p="http://schemas.openxmlformats.org/presentationml/2006/main">
  <p:cm authorId="4" dt="2019-09-07T13:50:17.322" idx="2">
    <p:pos x="5069" y="21"/>
    <p:text>تغيير حرف اe لحرف E في كلمة Excel في العربي</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a:latin typeface="Adobe Fangsong Std R" pitchFamily="18" charset="-128"/>
              </a:defRPr>
            </a:lvl1pPr>
          </a:lstStyle>
          <a:p>
            <a:pPr>
              <a:defRPr/>
            </a:pPr>
            <a:endParaRPr lang="en-GB"/>
          </a:p>
        </p:txBody>
      </p:sp>
      <p:sp>
        <p:nvSpPr>
          <p:cNvPr id="47107" name="Rectangle 3">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dobe Fangsong Std R" pitchFamily="18" charset="-128"/>
              </a:defRPr>
            </a:lvl1pPr>
          </a:lstStyle>
          <a:p>
            <a:pPr>
              <a:defRPr/>
            </a:pPr>
            <a:fld id="{E3EB7370-6CF0-4F28-B205-D329440630C2}" type="datetimeFigureOut">
              <a:rPr lang="en-GB"/>
              <a:pPr>
                <a:defRPr/>
              </a:pPr>
              <a:t>06/09/2019</a:t>
            </a:fld>
            <a:endParaRPr lang="en-GB" dirty="0"/>
          </a:p>
        </p:txBody>
      </p:sp>
      <p:sp>
        <p:nvSpPr>
          <p:cNvPr id="10244"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7110" name="Rectangle 6">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latin typeface="Adobe Fangsong Std R" pitchFamily="18" charset="-128"/>
              </a:defRPr>
            </a:lvl1pPr>
          </a:lstStyle>
          <a:p>
            <a:pPr>
              <a:defRPr/>
            </a:pPr>
            <a:endParaRPr lang="en-GB"/>
          </a:p>
        </p:txBody>
      </p:sp>
      <p:sp>
        <p:nvSpPr>
          <p:cNvPr id="47111" name="Rectangle 7">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a:latin typeface="Adobe Fangsong Std R" pitchFamily="18" charset="-128"/>
              </a:defRPr>
            </a:lvl1pPr>
          </a:lstStyle>
          <a:p>
            <a:pPr>
              <a:defRPr/>
            </a:pPr>
            <a:fld id="{A239CCD6-E515-4E21-B128-194CC8EF9DAD}" type="slidenum">
              <a:rPr lang="en-GB" altLang="en-US"/>
              <a:pPr>
                <a:defRPr/>
              </a:pPr>
              <a:t>‹#›</a:t>
            </a:fld>
            <a:endParaRPr lang="en-GB" altLang="en-US" dirty="0"/>
          </a:p>
        </p:txBody>
      </p:sp>
    </p:spTree>
    <p:extLst>
      <p:ext uri="{BB962C8B-B14F-4D97-AF65-F5344CB8AC3E}">
        <p14:creationId xmlns:p14="http://schemas.microsoft.com/office/powerpoint/2010/main" val="2224776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dobe Fangsong Std R" pitchFamily="18" charset="-128"/>
        <a:ea typeface="+mn-ea"/>
        <a:cs typeface="+mn-cs"/>
      </a:defRPr>
    </a:lvl1pPr>
    <a:lvl2pPr marL="457200" algn="l" rtl="0" eaLnBrk="0" fontAlgn="base" hangingPunct="0">
      <a:spcBef>
        <a:spcPct val="30000"/>
      </a:spcBef>
      <a:spcAft>
        <a:spcPct val="0"/>
      </a:spcAft>
      <a:defRPr sz="1200" kern="1200">
        <a:solidFill>
          <a:schemeClr val="tx1"/>
        </a:solidFill>
        <a:latin typeface="Adobe Fangsong Std R" pitchFamily="18" charset="-128"/>
        <a:ea typeface="+mn-ea"/>
        <a:cs typeface="+mn-cs"/>
      </a:defRPr>
    </a:lvl2pPr>
    <a:lvl3pPr marL="914400" algn="l" rtl="0" eaLnBrk="0" fontAlgn="base" hangingPunct="0">
      <a:spcBef>
        <a:spcPct val="30000"/>
      </a:spcBef>
      <a:spcAft>
        <a:spcPct val="0"/>
      </a:spcAft>
      <a:defRPr sz="1200" kern="1200">
        <a:solidFill>
          <a:schemeClr val="tx1"/>
        </a:solidFill>
        <a:latin typeface="Adobe Fangsong Std R" pitchFamily="18" charset="-128"/>
        <a:ea typeface="+mn-ea"/>
        <a:cs typeface="+mn-cs"/>
      </a:defRPr>
    </a:lvl3pPr>
    <a:lvl4pPr marL="1371600" algn="l" rtl="0" eaLnBrk="0" fontAlgn="base" hangingPunct="0">
      <a:spcBef>
        <a:spcPct val="30000"/>
      </a:spcBef>
      <a:spcAft>
        <a:spcPct val="0"/>
      </a:spcAft>
      <a:defRPr sz="1200" kern="1200">
        <a:solidFill>
          <a:schemeClr val="tx1"/>
        </a:solidFill>
        <a:latin typeface="Adobe Fangsong Std R" pitchFamily="18" charset="-128"/>
        <a:ea typeface="+mn-ea"/>
        <a:cs typeface="+mn-cs"/>
      </a:defRPr>
    </a:lvl4pPr>
    <a:lvl5pPr marL="1828800" algn="l" rtl="0" eaLnBrk="0" fontAlgn="base" hangingPunct="0">
      <a:spcBef>
        <a:spcPct val="30000"/>
      </a:spcBef>
      <a:spcAft>
        <a:spcPct val="0"/>
      </a:spcAft>
      <a:defRPr sz="1200" kern="1200">
        <a:solidFill>
          <a:schemeClr val="tx1"/>
        </a:solidFill>
        <a:latin typeface="Adobe Fangsong Std R" pitchFamily="18" charset="-12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p:nvPr>
        </p:nvSpPr>
        <p:spPr>
          <a:ln/>
        </p:spPr>
      </p:sp>
      <p:sp>
        <p:nvSpPr>
          <p:cNvPr id="1331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331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97F1C8B-BAA0-49E1-A5C2-91A7B8F72E8D}" type="slidenum">
              <a:rPr lang="en-GB" altLang="en-US" smtClean="0">
                <a:latin typeface="Adobe Fangsong Std R"/>
              </a:rPr>
              <a:pPr/>
              <a:t>2</a:t>
            </a:fld>
            <a:endParaRPr lang="en-GB" altLang="en-US" smtClean="0">
              <a:latin typeface="Adobe Fangsong Std R"/>
            </a:endParaRPr>
          </a:p>
        </p:txBody>
      </p:sp>
    </p:spTree>
    <p:extLst>
      <p:ext uri="{BB962C8B-B14F-4D97-AF65-F5344CB8AC3E}">
        <p14:creationId xmlns:p14="http://schemas.microsoft.com/office/powerpoint/2010/main" val="213761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a:ln/>
        </p:spPr>
      </p:sp>
      <p:sp>
        <p:nvSpPr>
          <p:cNvPr id="2969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2970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3EDD6D3-CDBE-4175-ABE8-E4C71EBE1096}" type="slidenum">
              <a:rPr lang="en-GB" altLang="en-US" smtClean="0">
                <a:latin typeface="Adobe Fangsong Std R"/>
              </a:rPr>
              <a:pPr/>
              <a:t>11</a:t>
            </a:fld>
            <a:endParaRPr lang="en-GB" altLang="en-US" smtClean="0">
              <a:latin typeface="Adobe Fangsong Std R"/>
            </a:endParaRPr>
          </a:p>
        </p:txBody>
      </p:sp>
    </p:spTree>
    <p:extLst>
      <p:ext uri="{BB962C8B-B14F-4D97-AF65-F5344CB8AC3E}">
        <p14:creationId xmlns:p14="http://schemas.microsoft.com/office/powerpoint/2010/main" val="3768474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ChangeArrowheads="1" noTextEdit="1"/>
          </p:cNvSpPr>
          <p:nvPr>
            <p:ph type="sldImg"/>
          </p:nvPr>
        </p:nvSpPr>
        <p:spPr>
          <a:ln/>
        </p:spPr>
      </p:sp>
      <p:sp>
        <p:nvSpPr>
          <p:cNvPr id="3174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3174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8F89963-30CB-4D96-9717-C900C6514AD3}" type="slidenum">
              <a:rPr lang="en-GB" altLang="en-US" smtClean="0">
                <a:latin typeface="Adobe Fangsong Std R"/>
              </a:rPr>
              <a:pPr/>
              <a:t>12</a:t>
            </a:fld>
            <a:endParaRPr lang="en-GB" altLang="en-US" smtClean="0">
              <a:latin typeface="Adobe Fangsong Std R"/>
            </a:endParaRPr>
          </a:p>
        </p:txBody>
      </p:sp>
    </p:spTree>
    <p:extLst>
      <p:ext uri="{BB962C8B-B14F-4D97-AF65-F5344CB8AC3E}">
        <p14:creationId xmlns:p14="http://schemas.microsoft.com/office/powerpoint/2010/main" val="145385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ChangeArrowheads="1" noTextEdit="1"/>
          </p:cNvSpPr>
          <p:nvPr>
            <p:ph type="sldImg"/>
          </p:nvPr>
        </p:nvSpPr>
        <p:spPr>
          <a:ln/>
        </p:spPr>
      </p:sp>
      <p:sp>
        <p:nvSpPr>
          <p:cNvPr id="3379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bg1"/>
              </a:solidFill>
              <a:latin typeface="Adobe Fangsong Std R"/>
              <a:cs typeface="Times New Roman" panose="02020603050405020304" pitchFamily="18" charset="0"/>
            </a:endParaRPr>
          </a:p>
          <a:p>
            <a:endParaRPr lang="en-US" altLang="en-US" smtClean="0">
              <a:latin typeface="Adobe Fangsong Std R"/>
            </a:endParaRPr>
          </a:p>
        </p:txBody>
      </p:sp>
      <p:sp>
        <p:nvSpPr>
          <p:cNvPr id="3379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1477437B-724C-41CF-9466-6200C7580121}" type="slidenum">
              <a:rPr lang="en-GB" altLang="en-US" smtClean="0">
                <a:latin typeface="Adobe Fangsong Std R"/>
              </a:rPr>
              <a:pPr/>
              <a:t>13</a:t>
            </a:fld>
            <a:endParaRPr lang="en-GB" altLang="en-US" smtClean="0">
              <a:latin typeface="Adobe Fangsong Std R"/>
            </a:endParaRPr>
          </a:p>
        </p:txBody>
      </p:sp>
    </p:spTree>
    <p:extLst>
      <p:ext uri="{BB962C8B-B14F-4D97-AF65-F5344CB8AC3E}">
        <p14:creationId xmlns:p14="http://schemas.microsoft.com/office/powerpoint/2010/main" val="81591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ChangeArrowheads="1" noTextEdit="1"/>
          </p:cNvSpPr>
          <p:nvPr>
            <p:ph type="sldImg"/>
          </p:nvPr>
        </p:nvSpPr>
        <p:spPr>
          <a:ln/>
        </p:spPr>
      </p:sp>
      <p:sp>
        <p:nvSpPr>
          <p:cNvPr id="3584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a:p>
            <a:endParaRPr lang="en-US" altLang="en-US" smtClean="0">
              <a:latin typeface="Adobe Fangsong Std R"/>
            </a:endParaRPr>
          </a:p>
        </p:txBody>
      </p:sp>
      <p:sp>
        <p:nvSpPr>
          <p:cNvPr id="3584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31A1D9C-18D8-4A63-B878-AB0BE2AEE009}" type="slidenum">
              <a:rPr lang="en-GB" altLang="en-US" smtClean="0">
                <a:latin typeface="Adobe Fangsong Std R"/>
              </a:rPr>
              <a:pPr/>
              <a:t>14</a:t>
            </a:fld>
            <a:endParaRPr lang="en-GB" altLang="en-US" smtClean="0">
              <a:latin typeface="Adobe Fangsong Std R"/>
            </a:endParaRPr>
          </a:p>
        </p:txBody>
      </p:sp>
    </p:spTree>
    <p:extLst>
      <p:ext uri="{BB962C8B-B14F-4D97-AF65-F5344CB8AC3E}">
        <p14:creationId xmlns:p14="http://schemas.microsoft.com/office/powerpoint/2010/main" val="189260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ChangeArrowheads="1" noTextEdit="1"/>
          </p:cNvSpPr>
          <p:nvPr>
            <p:ph type="sldImg"/>
          </p:nvPr>
        </p:nvSpPr>
        <p:spPr>
          <a:ln/>
        </p:spPr>
      </p:sp>
      <p:sp>
        <p:nvSpPr>
          <p:cNvPr id="3789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a:p>
            <a:endParaRPr lang="en-US" altLang="en-US" smtClean="0">
              <a:latin typeface="Adobe Fangsong Std R"/>
            </a:endParaRPr>
          </a:p>
        </p:txBody>
      </p:sp>
      <p:sp>
        <p:nvSpPr>
          <p:cNvPr id="3789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F5C8822-5560-4303-8089-64D4D72E63FF}" type="slidenum">
              <a:rPr lang="en-GB" altLang="en-US" smtClean="0">
                <a:latin typeface="Adobe Fangsong Std R"/>
              </a:rPr>
              <a:pPr/>
              <a:t>15</a:t>
            </a:fld>
            <a:endParaRPr lang="en-GB" altLang="en-US" smtClean="0">
              <a:latin typeface="Adobe Fangsong Std R"/>
            </a:endParaRPr>
          </a:p>
        </p:txBody>
      </p:sp>
    </p:spTree>
    <p:extLst>
      <p:ext uri="{BB962C8B-B14F-4D97-AF65-F5344CB8AC3E}">
        <p14:creationId xmlns:p14="http://schemas.microsoft.com/office/powerpoint/2010/main" val="1367694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ChangeArrowheads="1" noTextEdit="1"/>
          </p:cNvSpPr>
          <p:nvPr>
            <p:ph type="sldImg"/>
          </p:nvPr>
        </p:nvSpPr>
        <p:spPr>
          <a:ln/>
        </p:spPr>
      </p:sp>
      <p:sp>
        <p:nvSpPr>
          <p:cNvPr id="3993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3994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EC40496-F6E2-45EB-967E-5443CDDB4C2C}" type="slidenum">
              <a:rPr lang="en-GB" altLang="en-US" smtClean="0">
                <a:latin typeface="Adobe Fangsong Std R"/>
              </a:rPr>
              <a:pPr/>
              <a:t>16</a:t>
            </a:fld>
            <a:endParaRPr lang="en-GB" altLang="en-US" smtClean="0">
              <a:latin typeface="Adobe Fangsong Std R"/>
            </a:endParaRPr>
          </a:p>
        </p:txBody>
      </p:sp>
    </p:spTree>
    <p:extLst>
      <p:ext uri="{BB962C8B-B14F-4D97-AF65-F5344CB8AC3E}">
        <p14:creationId xmlns:p14="http://schemas.microsoft.com/office/powerpoint/2010/main" val="3723836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4198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dobe Fangsong Std R"/>
            </a:endParaRPr>
          </a:p>
        </p:txBody>
      </p:sp>
      <p:sp>
        <p:nvSpPr>
          <p:cNvPr id="4198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75E9E03-4951-4222-A20D-8A2B4F599411}" type="slidenum">
              <a:rPr lang="en-GB" altLang="en-US" smtClean="0">
                <a:latin typeface="Adobe Fangsong Std R"/>
              </a:rPr>
              <a:pPr/>
              <a:t>17</a:t>
            </a:fld>
            <a:endParaRPr lang="en-GB" altLang="en-US" smtClean="0">
              <a:latin typeface="Adobe Fangsong Std R"/>
            </a:endParaRPr>
          </a:p>
        </p:txBody>
      </p:sp>
    </p:spTree>
    <p:extLst>
      <p:ext uri="{BB962C8B-B14F-4D97-AF65-F5344CB8AC3E}">
        <p14:creationId xmlns:p14="http://schemas.microsoft.com/office/powerpoint/2010/main" val="203967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ChangeArrowheads="1" noTextEdit="1"/>
          </p:cNvSpPr>
          <p:nvPr>
            <p:ph type="sldImg"/>
          </p:nvPr>
        </p:nvSpPr>
        <p:spPr>
          <a:ln/>
        </p:spPr>
      </p:sp>
      <p:sp>
        <p:nvSpPr>
          <p:cNvPr id="4403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4403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DCCEE481-3681-4B39-828F-3F1DFB0D1415}" type="slidenum">
              <a:rPr lang="en-GB" altLang="en-US" smtClean="0">
                <a:latin typeface="Adobe Fangsong Std R"/>
              </a:rPr>
              <a:pPr/>
              <a:t>18</a:t>
            </a:fld>
            <a:endParaRPr lang="en-GB" altLang="en-US" smtClean="0">
              <a:latin typeface="Adobe Fangsong Std R"/>
            </a:endParaRPr>
          </a:p>
        </p:txBody>
      </p:sp>
    </p:spTree>
    <p:extLst>
      <p:ext uri="{BB962C8B-B14F-4D97-AF65-F5344CB8AC3E}">
        <p14:creationId xmlns:p14="http://schemas.microsoft.com/office/powerpoint/2010/main" val="2343234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ChangeArrowheads="1" noTextEdit="1"/>
          </p:cNvSpPr>
          <p:nvPr>
            <p:ph type="sldImg"/>
          </p:nvPr>
        </p:nvSpPr>
        <p:spPr>
          <a:ln/>
        </p:spPr>
      </p:sp>
      <p:sp>
        <p:nvSpPr>
          <p:cNvPr id="4608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Adobe Fangsong Std R"/>
            </a:endParaRPr>
          </a:p>
        </p:txBody>
      </p:sp>
      <p:sp>
        <p:nvSpPr>
          <p:cNvPr id="4608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A4D5B7D-1E68-43D2-9AA1-41C34A154DF6}" type="slidenum">
              <a:rPr lang="en-GB" altLang="en-US" smtClean="0">
                <a:latin typeface="Adobe Fangsong Std R"/>
              </a:rPr>
              <a:pPr/>
              <a:t>19</a:t>
            </a:fld>
            <a:endParaRPr lang="en-GB" altLang="en-US" smtClean="0">
              <a:latin typeface="Adobe Fangsong Std R"/>
            </a:endParaRPr>
          </a:p>
        </p:txBody>
      </p:sp>
    </p:spTree>
    <p:extLst>
      <p:ext uri="{BB962C8B-B14F-4D97-AF65-F5344CB8AC3E}">
        <p14:creationId xmlns:p14="http://schemas.microsoft.com/office/powerpoint/2010/main" val="2789645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ChangeArrowheads="1" noTextEdit="1"/>
          </p:cNvSpPr>
          <p:nvPr>
            <p:ph type="sldImg"/>
          </p:nvPr>
        </p:nvSpPr>
        <p:spPr>
          <a:ln/>
        </p:spPr>
      </p:sp>
      <p:sp>
        <p:nvSpPr>
          <p:cNvPr id="4813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4813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5D32DE8B-4329-4EE3-9DCA-864A6D85B7C3}" type="slidenum">
              <a:rPr lang="en-GB" altLang="en-US" smtClean="0">
                <a:latin typeface="Adobe Fangsong Std R"/>
              </a:rPr>
              <a:pPr/>
              <a:t>20</a:t>
            </a:fld>
            <a:endParaRPr lang="en-GB" altLang="en-US" smtClean="0">
              <a:latin typeface="Adobe Fangsong Std R"/>
            </a:endParaRPr>
          </a:p>
        </p:txBody>
      </p:sp>
    </p:spTree>
    <p:extLst>
      <p:ext uri="{BB962C8B-B14F-4D97-AF65-F5344CB8AC3E}">
        <p14:creationId xmlns:p14="http://schemas.microsoft.com/office/powerpoint/2010/main" val="136141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ChangeArrowheads="1" noTextEdit="1"/>
          </p:cNvSpPr>
          <p:nvPr>
            <p:ph type="sldImg"/>
          </p:nvPr>
        </p:nvSpPr>
        <p:spPr>
          <a:ln/>
        </p:spPr>
      </p:sp>
      <p:sp>
        <p:nvSpPr>
          <p:cNvPr id="1536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536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5F5AF05-C0CB-461F-8AEB-FEC5B01E2E76}" type="slidenum">
              <a:rPr lang="en-GB" altLang="en-US" smtClean="0">
                <a:latin typeface="Adobe Fangsong Std R"/>
              </a:rPr>
              <a:pPr/>
              <a:t>3</a:t>
            </a:fld>
            <a:endParaRPr lang="en-GB" altLang="en-US" smtClean="0">
              <a:latin typeface="Adobe Fangsong Std R"/>
            </a:endParaRPr>
          </a:p>
        </p:txBody>
      </p:sp>
    </p:spTree>
    <p:extLst>
      <p:ext uri="{BB962C8B-B14F-4D97-AF65-F5344CB8AC3E}">
        <p14:creationId xmlns:p14="http://schemas.microsoft.com/office/powerpoint/2010/main" val="1914008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ChangeArrowheads="1" noTextEdit="1"/>
          </p:cNvSpPr>
          <p:nvPr>
            <p:ph type="sldImg"/>
          </p:nvPr>
        </p:nvSpPr>
        <p:spPr>
          <a:ln/>
        </p:spPr>
      </p:sp>
      <p:sp>
        <p:nvSpPr>
          <p:cNvPr id="5017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5018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4535F3E-CAB7-4D4F-9B24-BD28304739C6}" type="slidenum">
              <a:rPr lang="en-GB" altLang="en-US" smtClean="0">
                <a:latin typeface="Adobe Fangsong Std R"/>
              </a:rPr>
              <a:pPr/>
              <a:t>21</a:t>
            </a:fld>
            <a:endParaRPr lang="en-GB" altLang="en-US" smtClean="0">
              <a:latin typeface="Adobe Fangsong Std R"/>
            </a:endParaRPr>
          </a:p>
        </p:txBody>
      </p:sp>
    </p:spTree>
    <p:extLst>
      <p:ext uri="{BB962C8B-B14F-4D97-AF65-F5344CB8AC3E}">
        <p14:creationId xmlns:p14="http://schemas.microsoft.com/office/powerpoint/2010/main" val="2164129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a:buFont typeface="Arial" panose="020B0604020202020204" pitchFamily="34" charset="0"/>
              <a:buNone/>
              <a:defRPr/>
            </a:pPr>
            <a:endParaRPr lang="en-US" altLang="en-US" dirty="0"/>
          </a:p>
          <a:p>
            <a:pPr marL="171450" indent="-171450">
              <a:buFont typeface="Arial" panose="020B0604020202020204" pitchFamily="34" charset="0"/>
              <a:buChar char="•"/>
              <a:defRPr/>
            </a:pPr>
            <a:endParaRPr lang="en-US" altLang="en-US" dirty="0"/>
          </a:p>
          <a:p>
            <a:pPr>
              <a:defRPr/>
            </a:pPr>
            <a:endParaRPr lang="en-US" altLang="en-US" dirty="0"/>
          </a:p>
          <a:p>
            <a:pPr>
              <a:defRPr/>
            </a:pPr>
            <a:endParaRPr lang="en-US" dirty="0"/>
          </a:p>
        </p:txBody>
      </p:sp>
      <p:sp>
        <p:nvSpPr>
          <p:cNvPr id="5222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EA08A08-97F6-419A-AECC-F0D9C2053DD5}" type="slidenum">
              <a:rPr lang="en-GB" altLang="en-US" smtClean="0">
                <a:latin typeface="Adobe Fangsong Std R"/>
              </a:rPr>
              <a:pPr/>
              <a:t>22</a:t>
            </a:fld>
            <a:endParaRPr lang="en-GB" altLang="en-US" smtClean="0">
              <a:latin typeface="Adobe Fangsong Std R"/>
            </a:endParaRPr>
          </a:p>
        </p:txBody>
      </p:sp>
    </p:spTree>
    <p:extLst>
      <p:ext uri="{BB962C8B-B14F-4D97-AF65-F5344CB8AC3E}">
        <p14:creationId xmlns:p14="http://schemas.microsoft.com/office/powerpoint/2010/main" val="2729280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ChangeArrowheads="1" noTextEdit="1"/>
          </p:cNvSpPr>
          <p:nvPr>
            <p:ph type="sldImg"/>
          </p:nvPr>
        </p:nvSpPr>
        <p:spPr>
          <a:ln/>
        </p:spPr>
      </p:sp>
      <p:sp>
        <p:nvSpPr>
          <p:cNvPr id="5427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5427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533E4CB-5D58-481F-A3EF-08E1545BD65E}" type="slidenum">
              <a:rPr lang="en-GB" altLang="en-US" smtClean="0">
                <a:latin typeface="Adobe Fangsong Std R"/>
              </a:rPr>
              <a:pPr/>
              <a:t>23</a:t>
            </a:fld>
            <a:endParaRPr lang="en-GB" altLang="en-US" smtClean="0">
              <a:latin typeface="Adobe Fangsong Std R"/>
            </a:endParaRPr>
          </a:p>
        </p:txBody>
      </p:sp>
    </p:spTree>
    <p:extLst>
      <p:ext uri="{BB962C8B-B14F-4D97-AF65-F5344CB8AC3E}">
        <p14:creationId xmlns:p14="http://schemas.microsoft.com/office/powerpoint/2010/main" val="2137905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ChangeArrowheads="1" noTextEdit="1"/>
          </p:cNvSpPr>
          <p:nvPr>
            <p:ph type="sldImg"/>
          </p:nvPr>
        </p:nvSpPr>
        <p:spPr>
          <a:ln/>
        </p:spPr>
      </p:sp>
      <p:sp>
        <p:nvSpPr>
          <p:cNvPr id="5632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dobe Fangsong Std R"/>
            </a:endParaRPr>
          </a:p>
        </p:txBody>
      </p:sp>
      <p:sp>
        <p:nvSpPr>
          <p:cNvPr id="5632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FC51DC2-2896-49B6-A641-5ECC1C5435EA}" type="slidenum">
              <a:rPr lang="en-GB" altLang="en-US" smtClean="0">
                <a:latin typeface="Adobe Fangsong Std R"/>
              </a:rPr>
              <a:pPr/>
              <a:t>24</a:t>
            </a:fld>
            <a:endParaRPr lang="en-GB" altLang="en-US" smtClean="0">
              <a:latin typeface="Adobe Fangsong Std R"/>
            </a:endParaRPr>
          </a:p>
        </p:txBody>
      </p:sp>
    </p:spTree>
    <p:extLst>
      <p:ext uri="{BB962C8B-B14F-4D97-AF65-F5344CB8AC3E}">
        <p14:creationId xmlns:p14="http://schemas.microsoft.com/office/powerpoint/2010/main" val="3966312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ChangeArrowheads="1" noTextEdit="1"/>
          </p:cNvSpPr>
          <p:nvPr>
            <p:ph type="sldImg"/>
          </p:nvPr>
        </p:nvSpPr>
        <p:spPr>
          <a:ln/>
        </p:spPr>
      </p:sp>
      <p:sp>
        <p:nvSpPr>
          <p:cNvPr id="5837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5837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1E525E7-1A1A-4CC0-8880-1E9830C73F5A}" type="slidenum">
              <a:rPr lang="en-GB" altLang="en-US" smtClean="0">
                <a:latin typeface="Adobe Fangsong Std R"/>
              </a:rPr>
              <a:pPr/>
              <a:t>25</a:t>
            </a:fld>
            <a:endParaRPr lang="en-GB" altLang="en-US" smtClean="0">
              <a:latin typeface="Adobe Fangsong Std R"/>
            </a:endParaRPr>
          </a:p>
        </p:txBody>
      </p:sp>
    </p:spTree>
    <p:extLst>
      <p:ext uri="{BB962C8B-B14F-4D97-AF65-F5344CB8AC3E}">
        <p14:creationId xmlns:p14="http://schemas.microsoft.com/office/powerpoint/2010/main" val="891829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ChangeArrowheads="1" noTextEdit="1"/>
          </p:cNvSpPr>
          <p:nvPr>
            <p:ph type="sldImg"/>
          </p:nvPr>
        </p:nvSpPr>
        <p:spPr>
          <a:ln/>
        </p:spPr>
      </p:sp>
      <p:sp>
        <p:nvSpPr>
          <p:cNvPr id="6041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6042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1464761A-A43A-430A-959A-D7A07867E416}" type="slidenum">
              <a:rPr lang="en-GB" altLang="en-US" smtClean="0">
                <a:latin typeface="Adobe Fangsong Std R"/>
              </a:rPr>
              <a:pPr/>
              <a:t>26</a:t>
            </a:fld>
            <a:endParaRPr lang="en-GB" altLang="en-US" smtClean="0">
              <a:latin typeface="Adobe Fangsong Std R"/>
            </a:endParaRPr>
          </a:p>
        </p:txBody>
      </p:sp>
    </p:spTree>
    <p:extLst>
      <p:ext uri="{BB962C8B-B14F-4D97-AF65-F5344CB8AC3E}">
        <p14:creationId xmlns:p14="http://schemas.microsoft.com/office/powerpoint/2010/main" val="387490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ChangeArrowheads="1" noTextEdit="1"/>
          </p:cNvSpPr>
          <p:nvPr>
            <p:ph type="sldImg"/>
          </p:nvPr>
        </p:nvSpPr>
        <p:spPr>
          <a:ln/>
        </p:spPr>
      </p:sp>
      <p:sp>
        <p:nvSpPr>
          <p:cNvPr id="6246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6246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98604F3-57CE-4246-BFF6-AC43ED365366}" type="slidenum">
              <a:rPr lang="en-GB" altLang="en-US" smtClean="0">
                <a:latin typeface="Adobe Fangsong Std R"/>
              </a:rPr>
              <a:pPr/>
              <a:t>27</a:t>
            </a:fld>
            <a:endParaRPr lang="en-GB" altLang="en-US" smtClean="0">
              <a:latin typeface="Adobe Fangsong Std R"/>
            </a:endParaRPr>
          </a:p>
        </p:txBody>
      </p:sp>
    </p:spTree>
    <p:extLst>
      <p:ext uri="{BB962C8B-B14F-4D97-AF65-F5344CB8AC3E}">
        <p14:creationId xmlns:p14="http://schemas.microsoft.com/office/powerpoint/2010/main" val="1661544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239CCD6-E515-4E21-B128-194CC8EF9DAD}" type="slidenum">
              <a:rPr lang="en-GB" altLang="en-US" smtClean="0"/>
              <a:pPr>
                <a:defRPr/>
              </a:pPr>
              <a:t>28</a:t>
            </a:fld>
            <a:endParaRPr lang="en-GB" altLang="en-US" dirty="0"/>
          </a:p>
        </p:txBody>
      </p:sp>
    </p:spTree>
    <p:extLst>
      <p:ext uri="{BB962C8B-B14F-4D97-AF65-F5344CB8AC3E}">
        <p14:creationId xmlns:p14="http://schemas.microsoft.com/office/powerpoint/2010/main" val="3328351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ChangeArrowheads="1" noTextEdit="1"/>
          </p:cNvSpPr>
          <p:nvPr>
            <p:ph type="sldImg"/>
          </p:nvPr>
        </p:nvSpPr>
        <p:spPr>
          <a:ln/>
        </p:spPr>
      </p:sp>
      <p:sp>
        <p:nvSpPr>
          <p:cNvPr id="6553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6554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43EEECE-83BA-45AA-AFF0-2494CB20BEE7}" type="slidenum">
              <a:rPr lang="en-GB" altLang="en-US" smtClean="0">
                <a:latin typeface="Adobe Fangsong Std R"/>
              </a:rPr>
              <a:pPr/>
              <a:t>29</a:t>
            </a:fld>
            <a:endParaRPr lang="en-GB" altLang="en-US" smtClean="0">
              <a:latin typeface="Adobe Fangsong Std R"/>
            </a:endParaRPr>
          </a:p>
        </p:txBody>
      </p:sp>
    </p:spTree>
    <p:extLst>
      <p:ext uri="{BB962C8B-B14F-4D97-AF65-F5344CB8AC3E}">
        <p14:creationId xmlns:p14="http://schemas.microsoft.com/office/powerpoint/2010/main" val="293701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ChangeArrowheads="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4D2B0BB-6EE8-4503-8E26-83184B124495}" type="slidenum">
              <a:rPr lang="en-GB" altLang="en-US" smtClean="0">
                <a:latin typeface="Adobe Fangsong Std R"/>
              </a:rPr>
              <a:pPr/>
              <a:t>30</a:t>
            </a:fld>
            <a:endParaRPr lang="en-GB" altLang="en-US" smtClean="0">
              <a:latin typeface="Adobe Fangsong Std R"/>
            </a:endParaRPr>
          </a:p>
        </p:txBody>
      </p:sp>
    </p:spTree>
    <p:extLst>
      <p:ext uri="{BB962C8B-B14F-4D97-AF65-F5344CB8AC3E}">
        <p14:creationId xmlns:p14="http://schemas.microsoft.com/office/powerpoint/2010/main" val="290092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a:ln/>
        </p:spPr>
      </p:sp>
      <p:sp>
        <p:nvSpPr>
          <p:cNvPr id="1741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741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41D3AD5-A662-4F6F-9415-3CB48AE7F699}" type="slidenum">
              <a:rPr lang="en-GB" altLang="en-US" smtClean="0">
                <a:latin typeface="Adobe Fangsong Std R"/>
              </a:rPr>
              <a:pPr/>
              <a:t>4</a:t>
            </a:fld>
            <a:endParaRPr lang="en-GB" altLang="en-US" smtClean="0">
              <a:latin typeface="Adobe Fangsong Std R"/>
            </a:endParaRPr>
          </a:p>
        </p:txBody>
      </p:sp>
    </p:spTree>
    <p:extLst>
      <p:ext uri="{BB962C8B-B14F-4D97-AF65-F5344CB8AC3E}">
        <p14:creationId xmlns:p14="http://schemas.microsoft.com/office/powerpoint/2010/main" val="406319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ChangeArrowheads="1" noTextEdit="1"/>
          </p:cNvSpPr>
          <p:nvPr>
            <p:ph type="sldImg"/>
          </p:nvPr>
        </p:nvSpPr>
        <p:spPr>
          <a:ln/>
        </p:spPr>
      </p:sp>
      <p:sp>
        <p:nvSpPr>
          <p:cNvPr id="7065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7066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947008C8-9763-4E08-AA74-F7B398469F74}" type="slidenum">
              <a:rPr lang="en-US" altLang="en-US" smtClean="0">
                <a:latin typeface="Adobe Fangsong Std R"/>
              </a:rPr>
              <a:pPr/>
              <a:t>32</a:t>
            </a:fld>
            <a:endParaRPr lang="en-US" altLang="en-US" smtClean="0">
              <a:latin typeface="Adobe Fangsong Std R"/>
            </a:endParaRPr>
          </a:p>
        </p:txBody>
      </p:sp>
    </p:spTree>
    <p:extLst>
      <p:ext uri="{BB962C8B-B14F-4D97-AF65-F5344CB8AC3E}">
        <p14:creationId xmlns:p14="http://schemas.microsoft.com/office/powerpoint/2010/main" val="3320363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latin typeface="+mn-lt"/>
            </a:endParaRPr>
          </a:p>
          <a:p>
            <a:pPr>
              <a:defRPr/>
            </a:pPr>
            <a:endParaRPr lang="en-US" dirty="0"/>
          </a:p>
        </p:txBody>
      </p:sp>
      <p:sp>
        <p:nvSpPr>
          <p:cNvPr id="7270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D12853B8-4872-4827-86B8-DE1A86E891F3}" type="slidenum">
              <a:rPr lang="en-US" altLang="en-US" smtClean="0">
                <a:latin typeface="Adobe Fangsong Std R"/>
              </a:rPr>
              <a:pPr/>
              <a:t>33</a:t>
            </a:fld>
            <a:endParaRPr lang="en-US" altLang="en-US" smtClean="0">
              <a:latin typeface="Adobe Fangsong Std R"/>
            </a:endParaRPr>
          </a:p>
        </p:txBody>
      </p:sp>
    </p:spTree>
    <p:extLst>
      <p:ext uri="{BB962C8B-B14F-4D97-AF65-F5344CB8AC3E}">
        <p14:creationId xmlns:p14="http://schemas.microsoft.com/office/powerpoint/2010/main" val="27581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ChangeArrowheads="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7475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5D25E1F-8BC4-4EBB-AA80-BA60D33FD48C}" type="slidenum">
              <a:rPr lang="en-US" altLang="en-US" smtClean="0">
                <a:latin typeface="Adobe Fangsong Std R"/>
              </a:rPr>
              <a:pPr/>
              <a:t>34</a:t>
            </a:fld>
            <a:endParaRPr lang="en-US" altLang="en-US" smtClean="0">
              <a:latin typeface="Adobe Fangsong Std R"/>
            </a:endParaRPr>
          </a:p>
        </p:txBody>
      </p:sp>
    </p:spTree>
    <p:extLst>
      <p:ext uri="{BB962C8B-B14F-4D97-AF65-F5344CB8AC3E}">
        <p14:creationId xmlns:p14="http://schemas.microsoft.com/office/powerpoint/2010/main" val="637906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a:ln/>
        </p:spPr>
      </p:sp>
      <p:sp>
        <p:nvSpPr>
          <p:cNvPr id="7680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7680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331671E-D76C-47AE-B784-B4B176685D70}" type="slidenum">
              <a:rPr lang="en-US" altLang="en-US" smtClean="0">
                <a:latin typeface="Adobe Fangsong Std R"/>
              </a:rPr>
              <a:pPr/>
              <a:t>35</a:t>
            </a:fld>
            <a:endParaRPr lang="en-US" altLang="en-US" smtClean="0">
              <a:latin typeface="Adobe Fangsong Std R"/>
            </a:endParaRPr>
          </a:p>
        </p:txBody>
      </p:sp>
    </p:spTree>
    <p:extLst>
      <p:ext uri="{BB962C8B-B14F-4D97-AF65-F5344CB8AC3E}">
        <p14:creationId xmlns:p14="http://schemas.microsoft.com/office/powerpoint/2010/main" val="420641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ChangeArrowheads="1" noTextEdit="1"/>
          </p:cNvSpPr>
          <p:nvPr>
            <p:ph type="sldImg"/>
          </p:nvPr>
        </p:nvSpPr>
        <p:spPr>
          <a:ln/>
        </p:spPr>
      </p:sp>
      <p:sp>
        <p:nvSpPr>
          <p:cNvPr id="7885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7885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C2DB01B-AA7E-404C-B6D4-F41393E09492}" type="slidenum">
              <a:rPr lang="en-US" altLang="en-US" smtClean="0">
                <a:latin typeface="Adobe Fangsong Std R"/>
              </a:rPr>
              <a:pPr/>
              <a:t>36</a:t>
            </a:fld>
            <a:endParaRPr lang="en-US" altLang="en-US" smtClean="0">
              <a:latin typeface="Adobe Fangsong Std R"/>
            </a:endParaRPr>
          </a:p>
        </p:txBody>
      </p:sp>
    </p:spTree>
    <p:extLst>
      <p:ext uri="{BB962C8B-B14F-4D97-AF65-F5344CB8AC3E}">
        <p14:creationId xmlns:p14="http://schemas.microsoft.com/office/powerpoint/2010/main" val="2405192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ChangeArrowheads="1" noTextEdit="1"/>
          </p:cNvSpPr>
          <p:nvPr>
            <p:ph type="sldImg"/>
          </p:nvPr>
        </p:nvSpPr>
        <p:spPr>
          <a:ln/>
        </p:spPr>
      </p:sp>
      <p:sp>
        <p:nvSpPr>
          <p:cNvPr id="8089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8090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512B351-5EB0-42C6-9508-29AEBD6159DB}" type="slidenum">
              <a:rPr lang="en-US" altLang="en-US" smtClean="0">
                <a:latin typeface="Adobe Fangsong Std R"/>
              </a:rPr>
              <a:pPr/>
              <a:t>37</a:t>
            </a:fld>
            <a:endParaRPr lang="en-US" altLang="en-US" smtClean="0">
              <a:latin typeface="Adobe Fangsong Std R"/>
            </a:endParaRPr>
          </a:p>
        </p:txBody>
      </p:sp>
    </p:spTree>
    <p:extLst>
      <p:ext uri="{BB962C8B-B14F-4D97-AF65-F5344CB8AC3E}">
        <p14:creationId xmlns:p14="http://schemas.microsoft.com/office/powerpoint/2010/main" val="1921029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ChangeArrowheads="1" noTextEdit="1"/>
          </p:cNvSpPr>
          <p:nvPr>
            <p:ph type="sldImg"/>
          </p:nvPr>
        </p:nvSpPr>
        <p:spPr>
          <a:ln/>
        </p:spPr>
      </p:sp>
      <p:sp>
        <p:nvSpPr>
          <p:cNvPr id="8294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8294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5FE23027-53CE-4982-AF85-E4D2F87B496C}" type="slidenum">
              <a:rPr lang="en-US" altLang="en-US" smtClean="0">
                <a:latin typeface="Adobe Fangsong Std R"/>
              </a:rPr>
              <a:pPr/>
              <a:t>38</a:t>
            </a:fld>
            <a:endParaRPr lang="en-US" altLang="en-US" smtClean="0">
              <a:latin typeface="Adobe Fangsong Std R"/>
            </a:endParaRPr>
          </a:p>
        </p:txBody>
      </p:sp>
    </p:spTree>
    <p:extLst>
      <p:ext uri="{BB962C8B-B14F-4D97-AF65-F5344CB8AC3E}">
        <p14:creationId xmlns:p14="http://schemas.microsoft.com/office/powerpoint/2010/main" val="3748071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ChangeArrowheads="1" noTextEdit="1"/>
          </p:cNvSpPr>
          <p:nvPr>
            <p:ph type="sldImg"/>
          </p:nvPr>
        </p:nvSpPr>
        <p:spPr>
          <a:ln/>
        </p:spPr>
      </p:sp>
      <p:sp>
        <p:nvSpPr>
          <p:cNvPr id="8499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8499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AC558CB-CEF6-4B77-8691-A8619EE684DF}" type="slidenum">
              <a:rPr lang="en-US" altLang="en-US" smtClean="0">
                <a:latin typeface="Adobe Fangsong Std R"/>
              </a:rPr>
              <a:pPr/>
              <a:t>39</a:t>
            </a:fld>
            <a:endParaRPr lang="en-US" altLang="en-US" smtClean="0">
              <a:latin typeface="Adobe Fangsong Std R"/>
            </a:endParaRPr>
          </a:p>
        </p:txBody>
      </p:sp>
    </p:spTree>
    <p:extLst>
      <p:ext uri="{BB962C8B-B14F-4D97-AF65-F5344CB8AC3E}">
        <p14:creationId xmlns:p14="http://schemas.microsoft.com/office/powerpoint/2010/main" val="2766927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ChangeArrowheads="1" noTextEdit="1"/>
          </p:cNvSpPr>
          <p:nvPr>
            <p:ph type="sldImg"/>
          </p:nvPr>
        </p:nvSpPr>
        <p:spPr>
          <a:ln/>
        </p:spPr>
      </p:sp>
      <p:sp>
        <p:nvSpPr>
          <p:cNvPr id="8806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dobe Fangsong Std R"/>
            </a:endParaRPr>
          </a:p>
        </p:txBody>
      </p:sp>
      <p:sp>
        <p:nvSpPr>
          <p:cNvPr id="8806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5676F17-238C-4B35-AFD1-4DD643F44E7A}" type="slidenum">
              <a:rPr lang="en-US" altLang="en-US" smtClean="0">
                <a:latin typeface="Adobe Fangsong Std R"/>
              </a:rPr>
              <a:pPr/>
              <a:t>41</a:t>
            </a:fld>
            <a:endParaRPr lang="en-US" altLang="en-US" smtClean="0">
              <a:latin typeface="Adobe Fangsong Std R"/>
            </a:endParaRPr>
          </a:p>
        </p:txBody>
      </p:sp>
    </p:spTree>
    <p:extLst>
      <p:ext uri="{BB962C8B-B14F-4D97-AF65-F5344CB8AC3E}">
        <p14:creationId xmlns:p14="http://schemas.microsoft.com/office/powerpoint/2010/main" val="1968492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ChangeArrowheads="1" noTextEdit="1"/>
          </p:cNvSpPr>
          <p:nvPr>
            <p:ph type="sldImg"/>
          </p:nvPr>
        </p:nvSpPr>
        <p:spPr>
          <a:ln/>
        </p:spPr>
      </p:sp>
      <p:sp>
        <p:nvSpPr>
          <p:cNvPr id="9011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9011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7E6F38A-6B87-4FAF-8764-9C6819421449}" type="slidenum">
              <a:rPr lang="en-US" altLang="en-US" smtClean="0">
                <a:latin typeface="Adobe Fangsong Std R"/>
              </a:rPr>
              <a:pPr/>
              <a:t>42</a:t>
            </a:fld>
            <a:endParaRPr lang="en-US" altLang="en-US" smtClean="0">
              <a:latin typeface="Adobe Fangsong Std R"/>
            </a:endParaRPr>
          </a:p>
        </p:txBody>
      </p:sp>
    </p:spTree>
    <p:extLst>
      <p:ext uri="{BB962C8B-B14F-4D97-AF65-F5344CB8AC3E}">
        <p14:creationId xmlns:p14="http://schemas.microsoft.com/office/powerpoint/2010/main" val="246608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ChangeArrowheads="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dobe Fangsong Std R"/>
            </a:endParaRP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5AB1083-548F-47FC-B45D-DD71B3279140}" type="slidenum">
              <a:rPr lang="en-GB" altLang="en-US" smtClean="0">
                <a:latin typeface="Adobe Fangsong Std R"/>
              </a:rPr>
              <a:pPr/>
              <a:t>5</a:t>
            </a:fld>
            <a:endParaRPr lang="en-GB" altLang="en-US" smtClean="0">
              <a:latin typeface="Adobe Fangsong Std R"/>
            </a:endParaRPr>
          </a:p>
        </p:txBody>
      </p:sp>
    </p:spTree>
    <p:extLst>
      <p:ext uri="{BB962C8B-B14F-4D97-AF65-F5344CB8AC3E}">
        <p14:creationId xmlns:p14="http://schemas.microsoft.com/office/powerpoint/2010/main" val="888007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ChangeArrowheads="1" noTextEdit="1"/>
          </p:cNvSpPr>
          <p:nvPr>
            <p:ph type="sldImg"/>
          </p:nvPr>
        </p:nvSpPr>
        <p:spPr>
          <a:ln/>
        </p:spPr>
      </p:sp>
      <p:sp>
        <p:nvSpPr>
          <p:cNvPr id="9216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9216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8112680-0373-4722-AF99-0607F8CFDEA4}" type="slidenum">
              <a:rPr lang="en-US" altLang="en-US" smtClean="0">
                <a:latin typeface="Adobe Fangsong Std R"/>
              </a:rPr>
              <a:pPr/>
              <a:t>43</a:t>
            </a:fld>
            <a:endParaRPr lang="en-US" altLang="en-US" smtClean="0">
              <a:latin typeface="Adobe Fangsong Std R"/>
            </a:endParaRPr>
          </a:p>
        </p:txBody>
      </p:sp>
    </p:spTree>
    <p:extLst>
      <p:ext uri="{BB962C8B-B14F-4D97-AF65-F5344CB8AC3E}">
        <p14:creationId xmlns:p14="http://schemas.microsoft.com/office/powerpoint/2010/main" val="3490468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ChangeArrowheads="1" noTextEdit="1"/>
          </p:cNvSpPr>
          <p:nvPr>
            <p:ph type="sldImg"/>
          </p:nvPr>
        </p:nvSpPr>
        <p:spPr>
          <a:ln/>
        </p:spPr>
      </p:sp>
      <p:sp>
        <p:nvSpPr>
          <p:cNvPr id="9421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dobe Fangsong Std R"/>
            </a:endParaRPr>
          </a:p>
        </p:txBody>
      </p:sp>
      <p:sp>
        <p:nvSpPr>
          <p:cNvPr id="9421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CB92B5E-1F79-4C9A-AB9A-652AE60FB7AA}" type="slidenum">
              <a:rPr lang="en-US" altLang="en-US" smtClean="0">
                <a:latin typeface="Adobe Fangsong Std R"/>
              </a:rPr>
              <a:pPr/>
              <a:t>44</a:t>
            </a:fld>
            <a:endParaRPr lang="en-US" altLang="en-US" smtClean="0">
              <a:latin typeface="Adobe Fangsong Std R"/>
            </a:endParaRPr>
          </a:p>
        </p:txBody>
      </p:sp>
    </p:spTree>
    <p:extLst>
      <p:ext uri="{BB962C8B-B14F-4D97-AF65-F5344CB8AC3E}">
        <p14:creationId xmlns:p14="http://schemas.microsoft.com/office/powerpoint/2010/main" val="391610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ChangeArrowheads="1" noTextEdit="1"/>
          </p:cNvSpPr>
          <p:nvPr>
            <p:ph type="sldImg"/>
          </p:nvPr>
        </p:nvSpPr>
        <p:spPr>
          <a:ln/>
        </p:spPr>
      </p:sp>
      <p:sp>
        <p:nvSpPr>
          <p:cNvPr id="9625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9626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9E3AF2D5-8F38-48E5-87E7-AC1CD92242F0}" type="slidenum">
              <a:rPr lang="en-US" altLang="en-US" smtClean="0">
                <a:latin typeface="Adobe Fangsong Std R"/>
              </a:rPr>
              <a:pPr/>
              <a:t>45</a:t>
            </a:fld>
            <a:endParaRPr lang="en-US" altLang="en-US" smtClean="0">
              <a:latin typeface="Adobe Fangsong Std R"/>
            </a:endParaRPr>
          </a:p>
        </p:txBody>
      </p:sp>
    </p:spTree>
    <p:extLst>
      <p:ext uri="{BB962C8B-B14F-4D97-AF65-F5344CB8AC3E}">
        <p14:creationId xmlns:p14="http://schemas.microsoft.com/office/powerpoint/2010/main" val="2998876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ChangeArrowheads="1" noTextEdit="1"/>
          </p:cNvSpPr>
          <p:nvPr>
            <p:ph type="sldImg"/>
          </p:nvPr>
        </p:nvSpPr>
        <p:spPr>
          <a:ln/>
        </p:spPr>
      </p:sp>
      <p:sp>
        <p:nvSpPr>
          <p:cNvPr id="9830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9830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DF694E59-EF46-47C5-A7D1-58CDEF06E97C}" type="slidenum">
              <a:rPr lang="en-US" altLang="en-US" smtClean="0">
                <a:latin typeface="Adobe Fangsong Std R"/>
              </a:rPr>
              <a:pPr/>
              <a:t>46</a:t>
            </a:fld>
            <a:endParaRPr lang="en-US" altLang="en-US" smtClean="0">
              <a:latin typeface="Adobe Fangsong Std R"/>
            </a:endParaRPr>
          </a:p>
        </p:txBody>
      </p:sp>
    </p:spTree>
    <p:extLst>
      <p:ext uri="{BB962C8B-B14F-4D97-AF65-F5344CB8AC3E}">
        <p14:creationId xmlns:p14="http://schemas.microsoft.com/office/powerpoint/2010/main" val="2263542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ChangeArrowheads="1" noTextEdit="1"/>
          </p:cNvSpPr>
          <p:nvPr>
            <p:ph type="sldImg"/>
          </p:nvPr>
        </p:nvSpPr>
        <p:spPr>
          <a:ln/>
        </p:spPr>
      </p:sp>
      <p:sp>
        <p:nvSpPr>
          <p:cNvPr id="10035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0035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1E18A39-91EA-44E1-8D03-478E215EFA96}" type="slidenum">
              <a:rPr lang="en-US" altLang="en-US" smtClean="0">
                <a:latin typeface="Adobe Fangsong Std R"/>
              </a:rPr>
              <a:pPr/>
              <a:t>47</a:t>
            </a:fld>
            <a:endParaRPr lang="en-US" altLang="en-US" smtClean="0">
              <a:latin typeface="Adobe Fangsong Std R"/>
            </a:endParaRPr>
          </a:p>
        </p:txBody>
      </p:sp>
    </p:spTree>
    <p:extLst>
      <p:ext uri="{BB962C8B-B14F-4D97-AF65-F5344CB8AC3E}">
        <p14:creationId xmlns:p14="http://schemas.microsoft.com/office/powerpoint/2010/main" val="4240839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ChangeArrowheads="1" noTextEdit="1"/>
          </p:cNvSpPr>
          <p:nvPr>
            <p:ph type="sldImg"/>
          </p:nvPr>
        </p:nvSpPr>
        <p:spPr>
          <a:ln/>
        </p:spPr>
      </p:sp>
      <p:sp>
        <p:nvSpPr>
          <p:cNvPr id="10240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0240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FF981078-E5BB-45BB-ABD4-377E01492A36}" type="slidenum">
              <a:rPr lang="en-US" altLang="en-US" smtClean="0">
                <a:latin typeface="Adobe Fangsong Std R"/>
              </a:rPr>
              <a:pPr/>
              <a:t>48</a:t>
            </a:fld>
            <a:endParaRPr lang="en-US" altLang="en-US" smtClean="0">
              <a:latin typeface="Adobe Fangsong Std R"/>
            </a:endParaRPr>
          </a:p>
        </p:txBody>
      </p:sp>
    </p:spTree>
    <p:extLst>
      <p:ext uri="{BB962C8B-B14F-4D97-AF65-F5344CB8AC3E}">
        <p14:creationId xmlns:p14="http://schemas.microsoft.com/office/powerpoint/2010/main" val="403695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ChangeArrowheads="1" noTextEdit="1"/>
          </p:cNvSpPr>
          <p:nvPr>
            <p:ph type="sldImg"/>
          </p:nvPr>
        </p:nvSpPr>
        <p:spPr>
          <a:ln/>
        </p:spPr>
      </p:sp>
      <p:sp>
        <p:nvSpPr>
          <p:cNvPr id="10445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0445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29A2FAB-6E11-4490-A127-6F6EA6E768F9}" type="slidenum">
              <a:rPr lang="en-US" altLang="en-US" smtClean="0">
                <a:latin typeface="Adobe Fangsong Std R"/>
              </a:rPr>
              <a:pPr/>
              <a:t>49</a:t>
            </a:fld>
            <a:endParaRPr lang="en-US" altLang="en-US" smtClean="0">
              <a:latin typeface="Adobe Fangsong Std R"/>
            </a:endParaRPr>
          </a:p>
        </p:txBody>
      </p:sp>
    </p:spTree>
    <p:extLst>
      <p:ext uri="{BB962C8B-B14F-4D97-AF65-F5344CB8AC3E}">
        <p14:creationId xmlns:p14="http://schemas.microsoft.com/office/powerpoint/2010/main" val="700664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ChangeArrowheads="1" noTextEdit="1"/>
          </p:cNvSpPr>
          <p:nvPr>
            <p:ph type="sldImg"/>
          </p:nvPr>
        </p:nvSpPr>
        <p:spPr>
          <a:ln/>
        </p:spPr>
      </p:sp>
      <p:sp>
        <p:nvSpPr>
          <p:cNvPr id="10649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0650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619ED8B-B479-41F1-ADB5-501EA4E4AC5C}" type="slidenum">
              <a:rPr lang="en-US" altLang="en-US" smtClean="0">
                <a:latin typeface="Adobe Fangsong Std R"/>
              </a:rPr>
              <a:pPr/>
              <a:t>50</a:t>
            </a:fld>
            <a:endParaRPr lang="en-US" altLang="en-US" smtClean="0">
              <a:latin typeface="Adobe Fangsong Std R"/>
            </a:endParaRPr>
          </a:p>
        </p:txBody>
      </p:sp>
    </p:spTree>
    <p:extLst>
      <p:ext uri="{BB962C8B-B14F-4D97-AF65-F5344CB8AC3E}">
        <p14:creationId xmlns:p14="http://schemas.microsoft.com/office/powerpoint/2010/main" val="158099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ChangeArrowheads="1" noTextEdit="1"/>
          </p:cNvSpPr>
          <p:nvPr>
            <p:ph type="sldImg"/>
          </p:nvPr>
        </p:nvSpPr>
        <p:spPr>
          <a:ln/>
        </p:spPr>
      </p:sp>
      <p:sp>
        <p:nvSpPr>
          <p:cNvPr id="10854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a:p>
            <a:endParaRPr lang="en-US" altLang="en-US" smtClean="0">
              <a:latin typeface="Adobe Fangsong Std R"/>
            </a:endParaRPr>
          </a:p>
        </p:txBody>
      </p:sp>
      <p:sp>
        <p:nvSpPr>
          <p:cNvPr id="10854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7C7767D-3279-4B42-814D-B498FCC2D39B}" type="slidenum">
              <a:rPr lang="en-US" altLang="en-US" smtClean="0">
                <a:latin typeface="Adobe Fangsong Std R"/>
              </a:rPr>
              <a:pPr/>
              <a:t>51</a:t>
            </a:fld>
            <a:endParaRPr lang="en-US" altLang="en-US" smtClean="0">
              <a:latin typeface="Adobe Fangsong Std R"/>
            </a:endParaRPr>
          </a:p>
        </p:txBody>
      </p:sp>
    </p:spTree>
    <p:extLst>
      <p:ext uri="{BB962C8B-B14F-4D97-AF65-F5344CB8AC3E}">
        <p14:creationId xmlns:p14="http://schemas.microsoft.com/office/powerpoint/2010/main" val="1614234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ChangeArrowheads="1" noTextEdit="1"/>
          </p:cNvSpPr>
          <p:nvPr>
            <p:ph type="sldImg"/>
          </p:nvPr>
        </p:nvSpPr>
        <p:spPr>
          <a:ln/>
        </p:spPr>
      </p:sp>
      <p:sp>
        <p:nvSpPr>
          <p:cNvPr id="11161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dobe Fangsong Std R"/>
            </a:endParaRPr>
          </a:p>
        </p:txBody>
      </p:sp>
      <p:sp>
        <p:nvSpPr>
          <p:cNvPr id="11162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C270D12-A9A0-4593-92C8-DD069AE1B246}" type="slidenum">
              <a:rPr lang="en-US" altLang="en-US" smtClean="0">
                <a:latin typeface="Adobe Fangsong Std R"/>
              </a:rPr>
              <a:pPr/>
              <a:t>53</a:t>
            </a:fld>
            <a:endParaRPr lang="en-US" altLang="en-US" smtClean="0">
              <a:latin typeface="Adobe Fangsong Std R"/>
            </a:endParaRPr>
          </a:p>
        </p:txBody>
      </p:sp>
    </p:spTree>
    <p:extLst>
      <p:ext uri="{BB962C8B-B14F-4D97-AF65-F5344CB8AC3E}">
        <p14:creationId xmlns:p14="http://schemas.microsoft.com/office/powerpoint/2010/main" val="316410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ChangeArrowheads="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5AB1083-548F-47FC-B45D-DD71B3279140}" type="slidenum">
              <a:rPr lang="en-GB" altLang="en-US" smtClean="0">
                <a:latin typeface="Adobe Fangsong Std R"/>
              </a:rPr>
              <a:pPr/>
              <a:t>6</a:t>
            </a:fld>
            <a:endParaRPr lang="en-GB" altLang="en-US" smtClean="0">
              <a:latin typeface="Adobe Fangsong Std R"/>
            </a:endParaRPr>
          </a:p>
        </p:txBody>
      </p:sp>
    </p:spTree>
    <p:extLst>
      <p:ext uri="{BB962C8B-B14F-4D97-AF65-F5344CB8AC3E}">
        <p14:creationId xmlns:p14="http://schemas.microsoft.com/office/powerpoint/2010/main" val="17357041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a:defRPr/>
            </a:pPr>
            <a:endParaRPr lang="en-US" dirty="0">
              <a:latin typeface="+mn-lt"/>
            </a:endParaRPr>
          </a:p>
          <a:p>
            <a:pPr>
              <a:defRPr/>
            </a:pPr>
            <a:endParaRPr lang="en-US" dirty="0"/>
          </a:p>
        </p:txBody>
      </p:sp>
      <p:sp>
        <p:nvSpPr>
          <p:cNvPr id="11366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1D1BDC5-5F8D-425B-BD4B-CEEA97FEAA6D}" type="slidenum">
              <a:rPr lang="en-US" altLang="en-US" smtClean="0">
                <a:latin typeface="Adobe Fangsong Std R"/>
              </a:rPr>
              <a:pPr/>
              <a:t>54</a:t>
            </a:fld>
            <a:endParaRPr lang="en-US" altLang="en-US" smtClean="0">
              <a:latin typeface="Adobe Fangsong Std R"/>
            </a:endParaRPr>
          </a:p>
        </p:txBody>
      </p:sp>
    </p:spTree>
    <p:extLst>
      <p:ext uri="{BB962C8B-B14F-4D97-AF65-F5344CB8AC3E}">
        <p14:creationId xmlns:p14="http://schemas.microsoft.com/office/powerpoint/2010/main" val="283985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a:defRPr/>
            </a:pPr>
            <a:endParaRPr lang="en-US" dirty="0">
              <a:latin typeface="+mn-lt"/>
            </a:endParaRPr>
          </a:p>
          <a:p>
            <a:pPr>
              <a:defRPr/>
            </a:pPr>
            <a:endParaRPr lang="en-US" dirty="0"/>
          </a:p>
        </p:txBody>
      </p:sp>
      <p:sp>
        <p:nvSpPr>
          <p:cNvPr id="11571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7E4B6C2-2AC7-4552-AE06-73A25DF5718D}" type="slidenum">
              <a:rPr lang="en-US" altLang="en-US" smtClean="0">
                <a:latin typeface="Adobe Fangsong Std R"/>
              </a:rPr>
              <a:pPr/>
              <a:t>55</a:t>
            </a:fld>
            <a:endParaRPr lang="en-US" altLang="en-US" smtClean="0">
              <a:latin typeface="Adobe Fangsong Std R"/>
            </a:endParaRPr>
          </a:p>
        </p:txBody>
      </p:sp>
    </p:spTree>
    <p:extLst>
      <p:ext uri="{BB962C8B-B14F-4D97-AF65-F5344CB8AC3E}">
        <p14:creationId xmlns:p14="http://schemas.microsoft.com/office/powerpoint/2010/main" val="1165131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a:defRPr/>
            </a:pPr>
            <a:r>
              <a:rPr lang="en-US" dirty="0">
                <a:latin typeface="+mn-lt"/>
              </a:rPr>
              <a:t>.</a:t>
            </a:r>
          </a:p>
        </p:txBody>
      </p:sp>
      <p:sp>
        <p:nvSpPr>
          <p:cNvPr id="11776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FCD112F-398D-4D30-92E9-4B788BB0D528}" type="slidenum">
              <a:rPr lang="en-US" altLang="en-US" smtClean="0">
                <a:latin typeface="Adobe Fangsong Std R"/>
              </a:rPr>
              <a:pPr/>
              <a:t>56</a:t>
            </a:fld>
            <a:endParaRPr lang="en-US" altLang="en-US" smtClean="0">
              <a:latin typeface="Adobe Fangsong Std R"/>
            </a:endParaRPr>
          </a:p>
        </p:txBody>
      </p:sp>
    </p:spTree>
    <p:extLst>
      <p:ext uri="{BB962C8B-B14F-4D97-AF65-F5344CB8AC3E}">
        <p14:creationId xmlns:p14="http://schemas.microsoft.com/office/powerpoint/2010/main" val="1256923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a:defRPr/>
            </a:pPr>
            <a:endParaRPr lang="en-US" dirty="0">
              <a:latin typeface="+mn-lt"/>
            </a:endParaRPr>
          </a:p>
        </p:txBody>
      </p:sp>
      <p:sp>
        <p:nvSpPr>
          <p:cNvPr id="11981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D3841A3B-0719-4D88-932D-337A74C0B6DF}" type="slidenum">
              <a:rPr lang="en-US" altLang="en-US" smtClean="0">
                <a:latin typeface="Adobe Fangsong Std R"/>
              </a:rPr>
              <a:pPr/>
              <a:t>57</a:t>
            </a:fld>
            <a:endParaRPr lang="en-US" altLang="en-US" smtClean="0">
              <a:latin typeface="Adobe Fangsong Std R"/>
            </a:endParaRPr>
          </a:p>
        </p:txBody>
      </p:sp>
    </p:spTree>
    <p:extLst>
      <p:ext uri="{BB962C8B-B14F-4D97-AF65-F5344CB8AC3E}">
        <p14:creationId xmlns:p14="http://schemas.microsoft.com/office/powerpoint/2010/main" val="900167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ChangeArrowheads="1" noTextEdit="1"/>
          </p:cNvSpPr>
          <p:nvPr>
            <p:ph type="sldImg"/>
          </p:nvPr>
        </p:nvSpPr>
        <p:spPr>
          <a:ln/>
        </p:spPr>
      </p:sp>
      <p:sp>
        <p:nvSpPr>
          <p:cNvPr id="12185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7000"/>
              </a:lnSpc>
              <a:spcAft>
                <a:spcPts val="800"/>
              </a:spcAft>
            </a:pPr>
            <a:endParaRPr lang="en-US" alt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186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AE2C1DF-CB51-4E36-909E-81BA29BD2FC0}" type="slidenum">
              <a:rPr lang="en-US" altLang="en-US" smtClean="0">
                <a:latin typeface="Adobe Fangsong Std R"/>
              </a:rPr>
              <a:pPr/>
              <a:t>58</a:t>
            </a:fld>
            <a:endParaRPr lang="en-US" altLang="en-US" smtClean="0">
              <a:latin typeface="Adobe Fangsong Std R"/>
            </a:endParaRPr>
          </a:p>
        </p:txBody>
      </p:sp>
    </p:spTree>
    <p:extLst>
      <p:ext uri="{BB962C8B-B14F-4D97-AF65-F5344CB8AC3E}">
        <p14:creationId xmlns:p14="http://schemas.microsoft.com/office/powerpoint/2010/main" val="3313050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ChangeArrowheads="1" noTextEdit="1"/>
          </p:cNvSpPr>
          <p:nvPr>
            <p:ph type="sldImg"/>
          </p:nvPr>
        </p:nvSpPr>
        <p:spPr>
          <a:ln/>
        </p:spPr>
      </p:sp>
      <p:sp>
        <p:nvSpPr>
          <p:cNvPr id="12390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7000"/>
              </a:lnSpc>
              <a:spcAft>
                <a:spcPts val="800"/>
              </a:spcAft>
            </a:pPr>
            <a:endParaRPr lang="en-US" altLang="en-US"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390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D613523-FFE1-45F9-80DA-45B94AA7FF75}" type="slidenum">
              <a:rPr lang="en-US" altLang="en-US" smtClean="0">
                <a:latin typeface="Adobe Fangsong Std R"/>
              </a:rPr>
              <a:pPr/>
              <a:t>59</a:t>
            </a:fld>
            <a:endParaRPr lang="en-US" altLang="en-US" smtClean="0">
              <a:latin typeface="Adobe Fangsong Std R"/>
            </a:endParaRPr>
          </a:p>
        </p:txBody>
      </p:sp>
    </p:spTree>
    <p:extLst>
      <p:ext uri="{BB962C8B-B14F-4D97-AF65-F5344CB8AC3E}">
        <p14:creationId xmlns:p14="http://schemas.microsoft.com/office/powerpoint/2010/main" val="3624657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ChangeArrowheads="1" noTextEdit="1"/>
          </p:cNvSpPr>
          <p:nvPr>
            <p:ph type="sldImg"/>
          </p:nvPr>
        </p:nvSpPr>
        <p:spPr>
          <a:ln/>
        </p:spPr>
      </p:sp>
      <p:sp>
        <p:nvSpPr>
          <p:cNvPr id="12595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a:p>
            <a:endParaRPr lang="en-US" altLang="en-US" smtClean="0">
              <a:latin typeface="Adobe Fangsong Std R"/>
            </a:endParaRPr>
          </a:p>
        </p:txBody>
      </p:sp>
      <p:sp>
        <p:nvSpPr>
          <p:cNvPr id="12595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90EF2B4-C640-495B-B53F-E80014F8DC49}" type="slidenum">
              <a:rPr lang="en-US" altLang="en-US" smtClean="0">
                <a:latin typeface="Adobe Fangsong Std R"/>
              </a:rPr>
              <a:pPr/>
              <a:t>60</a:t>
            </a:fld>
            <a:endParaRPr lang="en-US" altLang="en-US" smtClean="0">
              <a:latin typeface="Adobe Fangsong Std R"/>
            </a:endParaRPr>
          </a:p>
        </p:txBody>
      </p:sp>
    </p:spTree>
    <p:extLst>
      <p:ext uri="{BB962C8B-B14F-4D97-AF65-F5344CB8AC3E}">
        <p14:creationId xmlns:p14="http://schemas.microsoft.com/office/powerpoint/2010/main" val="3941124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ChangeArrowheads="1" noTextEdit="1"/>
          </p:cNvSpPr>
          <p:nvPr>
            <p:ph type="sldImg"/>
          </p:nvPr>
        </p:nvSpPr>
        <p:spPr>
          <a:ln/>
        </p:spPr>
      </p:sp>
      <p:sp>
        <p:nvSpPr>
          <p:cNvPr id="12800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2800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1DEFBA7-DBE9-4E43-A3F9-138AB3E2628D}" type="slidenum">
              <a:rPr lang="en-GB" altLang="en-US" smtClean="0">
                <a:latin typeface="Adobe Fangsong Std R"/>
              </a:rPr>
              <a:pPr/>
              <a:t>61</a:t>
            </a:fld>
            <a:endParaRPr lang="en-GB" altLang="en-US" smtClean="0">
              <a:latin typeface="Adobe Fangsong Std R"/>
            </a:endParaRPr>
          </a:p>
        </p:txBody>
      </p:sp>
    </p:spTree>
    <p:extLst>
      <p:ext uri="{BB962C8B-B14F-4D97-AF65-F5344CB8AC3E}">
        <p14:creationId xmlns:p14="http://schemas.microsoft.com/office/powerpoint/2010/main" val="164696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ChangeArrowheads="1" noTextEdit="1"/>
          </p:cNvSpPr>
          <p:nvPr>
            <p:ph type="sldImg"/>
          </p:nvPr>
        </p:nvSpPr>
        <p:spPr>
          <a:ln/>
        </p:spPr>
      </p:sp>
      <p:sp>
        <p:nvSpPr>
          <p:cNvPr id="13005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3005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582E56A-E5DE-4B99-915A-8B0F60034DD8}" type="slidenum">
              <a:rPr lang="en-GB" altLang="en-US" smtClean="0">
                <a:latin typeface="Adobe Fangsong Std R"/>
              </a:rPr>
              <a:pPr/>
              <a:t>62</a:t>
            </a:fld>
            <a:endParaRPr lang="en-GB" altLang="en-US" smtClean="0">
              <a:latin typeface="Adobe Fangsong Std R"/>
            </a:endParaRPr>
          </a:p>
        </p:txBody>
      </p:sp>
    </p:spTree>
    <p:extLst>
      <p:ext uri="{BB962C8B-B14F-4D97-AF65-F5344CB8AC3E}">
        <p14:creationId xmlns:p14="http://schemas.microsoft.com/office/powerpoint/2010/main" val="2177172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ChangeArrowheads="1" noTextEdit="1"/>
          </p:cNvSpPr>
          <p:nvPr>
            <p:ph type="sldImg"/>
          </p:nvPr>
        </p:nvSpPr>
        <p:spPr>
          <a:ln/>
        </p:spPr>
      </p:sp>
      <p:sp>
        <p:nvSpPr>
          <p:cNvPr id="13209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3210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3C78DC2-EEAC-415A-B54F-C6B8DAAE185C}" type="slidenum">
              <a:rPr lang="en-GB" altLang="en-US" smtClean="0">
                <a:latin typeface="Adobe Fangsong Std R"/>
              </a:rPr>
              <a:pPr/>
              <a:t>63</a:t>
            </a:fld>
            <a:endParaRPr lang="en-GB" altLang="en-US" smtClean="0">
              <a:latin typeface="Adobe Fangsong Std R"/>
            </a:endParaRPr>
          </a:p>
        </p:txBody>
      </p:sp>
    </p:spTree>
    <p:extLst>
      <p:ext uri="{BB962C8B-B14F-4D97-AF65-F5344CB8AC3E}">
        <p14:creationId xmlns:p14="http://schemas.microsoft.com/office/powerpoint/2010/main" val="161945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ChangeArrowheads="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547879B-09D6-4D7C-95C1-E2C0E3C3824C}" type="slidenum">
              <a:rPr lang="en-GB" altLang="en-US" smtClean="0">
                <a:latin typeface="Adobe Fangsong Std R"/>
              </a:rPr>
              <a:pPr/>
              <a:t>7</a:t>
            </a:fld>
            <a:endParaRPr lang="en-GB" altLang="en-US" smtClean="0">
              <a:latin typeface="Adobe Fangsong Std R"/>
            </a:endParaRPr>
          </a:p>
        </p:txBody>
      </p:sp>
    </p:spTree>
    <p:extLst>
      <p:ext uri="{BB962C8B-B14F-4D97-AF65-F5344CB8AC3E}">
        <p14:creationId xmlns:p14="http://schemas.microsoft.com/office/powerpoint/2010/main" val="576994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ChangeArrowheads="1" noTextEdit="1"/>
          </p:cNvSpPr>
          <p:nvPr>
            <p:ph type="sldImg"/>
          </p:nvPr>
        </p:nvSpPr>
        <p:spPr>
          <a:ln/>
        </p:spPr>
      </p:sp>
      <p:sp>
        <p:nvSpPr>
          <p:cNvPr id="13414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3414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FD2144A2-48A1-4959-B82D-AB2127589A73}" type="slidenum">
              <a:rPr lang="en-GB" altLang="en-US" smtClean="0">
                <a:latin typeface="Adobe Fangsong Std R"/>
              </a:rPr>
              <a:pPr/>
              <a:t>64</a:t>
            </a:fld>
            <a:endParaRPr lang="en-GB" altLang="en-US" smtClean="0">
              <a:latin typeface="Adobe Fangsong Std R"/>
            </a:endParaRPr>
          </a:p>
        </p:txBody>
      </p:sp>
    </p:spTree>
    <p:extLst>
      <p:ext uri="{BB962C8B-B14F-4D97-AF65-F5344CB8AC3E}">
        <p14:creationId xmlns:p14="http://schemas.microsoft.com/office/powerpoint/2010/main" val="1401926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ChangeArrowheads="1" noTextEdit="1"/>
          </p:cNvSpPr>
          <p:nvPr>
            <p:ph type="sldImg"/>
          </p:nvPr>
        </p:nvSpPr>
        <p:spPr>
          <a:ln/>
        </p:spPr>
      </p:sp>
      <p:sp>
        <p:nvSpPr>
          <p:cNvPr id="13619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Aft>
                <a:spcPts val="600"/>
              </a:spcAft>
              <a:buClr>
                <a:srgbClr val="960000"/>
              </a:buClr>
            </a:pPr>
            <a:endParaRPr lang="en-US" altLang="en-US" smtClean="0">
              <a:latin typeface="Adobe Fangsong Std R"/>
            </a:endParaRPr>
          </a:p>
        </p:txBody>
      </p:sp>
      <p:sp>
        <p:nvSpPr>
          <p:cNvPr id="13619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2283105-D741-423E-BE12-B1F7231EFDF5}" type="slidenum">
              <a:rPr lang="en-GB" altLang="en-US" smtClean="0">
                <a:latin typeface="Adobe Fangsong Std R"/>
              </a:rPr>
              <a:pPr/>
              <a:t>65</a:t>
            </a:fld>
            <a:endParaRPr lang="en-GB" altLang="en-US" smtClean="0">
              <a:latin typeface="Adobe Fangsong Std R"/>
            </a:endParaRPr>
          </a:p>
        </p:txBody>
      </p:sp>
    </p:spTree>
    <p:extLst>
      <p:ext uri="{BB962C8B-B14F-4D97-AF65-F5344CB8AC3E}">
        <p14:creationId xmlns:p14="http://schemas.microsoft.com/office/powerpoint/2010/main" val="3864028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ChangeArrowheads="1" noTextEdit="1"/>
          </p:cNvSpPr>
          <p:nvPr>
            <p:ph type="sldImg"/>
          </p:nvPr>
        </p:nvSpPr>
        <p:spPr>
          <a:ln/>
        </p:spPr>
      </p:sp>
      <p:sp>
        <p:nvSpPr>
          <p:cNvPr id="3" name="Notes Placeholder 2">
            <a:extLst/>
          </p:cNvPr>
          <p:cNvSpPr>
            <a:spLocks noGrp="1"/>
          </p:cNvSpPr>
          <p:nvPr>
            <p:ph type="body" idx="1"/>
          </p:nvPr>
        </p:nvSpPr>
        <p:spPr/>
        <p:txBody>
          <a:bodyPr/>
          <a:lstStyle/>
          <a:p>
            <a:pPr>
              <a:defRPr/>
            </a:pPr>
            <a:r>
              <a:rPr lang="en-US" dirty="0"/>
              <a:t>Having completed the Sanctions Awareness module, it's now time for an assessment. </a:t>
            </a:r>
          </a:p>
          <a:p>
            <a:pPr marL="171450" indent="-171450">
              <a:buFont typeface="Arial" panose="020B0604020202020204" pitchFamily="34" charset="0"/>
              <a:buChar char="•"/>
              <a:defRPr/>
            </a:pPr>
            <a:r>
              <a:rPr lang="en-US" dirty="0"/>
              <a:t>This assessment consists of ten multiple choice questions. </a:t>
            </a:r>
          </a:p>
          <a:p>
            <a:pPr marL="171450" indent="-171450">
              <a:buFont typeface="Arial" panose="020B0604020202020204" pitchFamily="34" charset="0"/>
              <a:buChar char="•"/>
              <a:defRPr/>
            </a:pPr>
            <a:r>
              <a:rPr lang="en-US" dirty="0"/>
              <a:t>The passing grade is 80 percent</a:t>
            </a:r>
          </a:p>
          <a:p>
            <a:pPr marL="171450" indent="-171450">
              <a:buFont typeface="Arial" panose="020B0604020202020204" pitchFamily="34" charset="0"/>
              <a:buChar char="•"/>
              <a:defRPr/>
            </a:pPr>
            <a:r>
              <a:rPr lang="en-US" dirty="0"/>
              <a:t>Each question carries one point</a:t>
            </a:r>
          </a:p>
          <a:p>
            <a:pPr marL="171450" indent="-171450">
              <a:buFont typeface="Arial" panose="020B0604020202020204" pitchFamily="34" charset="0"/>
              <a:buChar char="•"/>
              <a:defRPr/>
            </a:pPr>
            <a:r>
              <a:rPr lang="en-US" dirty="0"/>
              <a:t>There is no negative marking</a:t>
            </a:r>
          </a:p>
          <a:p>
            <a:pPr>
              <a:defRPr/>
            </a:pPr>
            <a:endParaRPr lang="en-US" dirty="0"/>
          </a:p>
          <a:p>
            <a:pPr>
              <a:defRPr/>
            </a:pPr>
            <a:r>
              <a:rPr lang="en-US" dirty="0"/>
              <a:t>To begin, click start.</a:t>
            </a:r>
          </a:p>
          <a:p>
            <a:pPr>
              <a:defRPr/>
            </a:pPr>
            <a:endParaRPr lang="en-US" dirty="0"/>
          </a:p>
          <a:p>
            <a:pPr>
              <a:defRPr/>
            </a:pPr>
            <a:r>
              <a:rPr lang="en-US" dirty="0"/>
              <a:t>All the best!</a:t>
            </a:r>
          </a:p>
        </p:txBody>
      </p:sp>
      <p:sp>
        <p:nvSpPr>
          <p:cNvPr id="13824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FDB87074-C778-44A8-A82D-76B55CC44F2B}" type="slidenum">
              <a:rPr lang="en-GB" altLang="en-US" smtClean="0">
                <a:latin typeface="Adobe Fangsong Std R"/>
              </a:rPr>
              <a:pPr/>
              <a:t>66</a:t>
            </a:fld>
            <a:endParaRPr lang="en-GB" altLang="en-US" smtClean="0">
              <a:latin typeface="Adobe Fangsong Std R"/>
            </a:endParaRPr>
          </a:p>
        </p:txBody>
      </p:sp>
    </p:spTree>
    <p:extLst>
      <p:ext uri="{BB962C8B-B14F-4D97-AF65-F5344CB8AC3E}">
        <p14:creationId xmlns:p14="http://schemas.microsoft.com/office/powerpoint/2010/main" val="5251173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ChangeArrowheads="1" noTextEdit="1"/>
          </p:cNvSpPr>
          <p:nvPr>
            <p:ph type="sldImg"/>
          </p:nvPr>
        </p:nvSpPr>
        <p:spPr>
          <a:ln/>
        </p:spPr>
      </p:sp>
      <p:sp>
        <p:nvSpPr>
          <p:cNvPr id="14029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a:p>
            <a:endParaRPr lang="en-US" altLang="en-US" smtClean="0">
              <a:latin typeface="Adobe Fangsong Std R"/>
            </a:endParaRPr>
          </a:p>
          <a:p>
            <a:endParaRPr lang="en-US" altLang="en-US" smtClean="0">
              <a:latin typeface="Adobe Fangsong Std R"/>
            </a:endParaRPr>
          </a:p>
        </p:txBody>
      </p:sp>
      <p:sp>
        <p:nvSpPr>
          <p:cNvPr id="14029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CE2DE56B-002B-4F82-98CE-61C08843A03D}" type="slidenum">
              <a:rPr lang="en-GB" altLang="en-US" smtClean="0">
                <a:latin typeface="Adobe Fangsong Std R"/>
              </a:rPr>
              <a:pPr/>
              <a:t>67</a:t>
            </a:fld>
            <a:endParaRPr lang="en-GB" altLang="en-US" smtClean="0">
              <a:latin typeface="Adobe Fangsong Std R"/>
            </a:endParaRPr>
          </a:p>
        </p:txBody>
      </p:sp>
    </p:spTree>
    <p:extLst>
      <p:ext uri="{BB962C8B-B14F-4D97-AF65-F5344CB8AC3E}">
        <p14:creationId xmlns:p14="http://schemas.microsoft.com/office/powerpoint/2010/main" val="3119483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ChangeArrowheads="1" noTextEdit="1"/>
          </p:cNvSpPr>
          <p:nvPr>
            <p:ph type="sldImg"/>
          </p:nvPr>
        </p:nvSpPr>
        <p:spPr>
          <a:ln/>
        </p:spPr>
      </p:sp>
      <p:sp>
        <p:nvSpPr>
          <p:cNvPr id="14233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dobe Fangsong Std R"/>
              </a:rPr>
              <a:t>IF SCORE OVER 80%</a:t>
            </a:r>
          </a:p>
          <a:p>
            <a:r>
              <a:rPr lang="en-US" altLang="en-US" smtClean="0">
                <a:latin typeface="Adobe Fangsong Std R"/>
              </a:rPr>
              <a:t>Your score is: ____%</a:t>
            </a:r>
          </a:p>
          <a:p>
            <a:r>
              <a:rPr lang="en-US" altLang="en-US" smtClean="0">
                <a:latin typeface="Adobe Fangsong Std R"/>
              </a:rPr>
              <a:t>Congratulations! You have cleared this assessment and successfully completed the Sanctions Awareness module.</a:t>
            </a:r>
          </a:p>
          <a:p>
            <a:endParaRPr lang="en-US" altLang="en-US" smtClean="0">
              <a:latin typeface="Adobe Fangsong Std R"/>
            </a:endParaRPr>
          </a:p>
          <a:p>
            <a:r>
              <a:rPr lang="en-US" altLang="en-US" smtClean="0">
                <a:latin typeface="Adobe Fangsong Std R"/>
              </a:rPr>
              <a:t>IF SCORE LESS THAN 80%</a:t>
            </a:r>
          </a:p>
          <a:p>
            <a:r>
              <a:rPr lang="en-US" altLang="en-US" smtClean="0">
                <a:latin typeface="Adobe Fangsong Std R"/>
              </a:rPr>
              <a:t>Your score is: ____%</a:t>
            </a:r>
          </a:p>
          <a:p>
            <a:r>
              <a:rPr lang="en-US" altLang="en-US" smtClean="0">
                <a:latin typeface="Adobe Fangsong Std R"/>
              </a:rPr>
              <a:t>Looks like you have not cleared this assessment. We recommend you retake the Sanctions Awareness module and then attempt this assessment again</a:t>
            </a:r>
          </a:p>
          <a:p>
            <a:r>
              <a:rPr lang="en-US" altLang="en-US" smtClean="0">
                <a:latin typeface="Adobe Fangsong Std R"/>
              </a:rPr>
              <a:t>All the best!</a:t>
            </a:r>
          </a:p>
          <a:p>
            <a:endParaRPr lang="en-US" altLang="en-US" smtClean="0">
              <a:latin typeface="Adobe Fangsong Std R"/>
            </a:endParaRPr>
          </a:p>
        </p:txBody>
      </p:sp>
      <p:sp>
        <p:nvSpPr>
          <p:cNvPr id="142340"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D2C78F8-FD08-4CA7-AE45-0E9159AB80B7}" type="slidenum">
              <a:rPr lang="en-US" altLang="en-US" smtClean="0">
                <a:latin typeface="Adobe Fangsong Std R"/>
              </a:rPr>
              <a:pPr/>
              <a:t>68</a:t>
            </a:fld>
            <a:endParaRPr lang="en-US" altLang="en-US" smtClean="0">
              <a:latin typeface="Adobe Fangsong Std R"/>
            </a:endParaRPr>
          </a:p>
        </p:txBody>
      </p:sp>
    </p:spTree>
    <p:extLst>
      <p:ext uri="{BB962C8B-B14F-4D97-AF65-F5344CB8AC3E}">
        <p14:creationId xmlns:p14="http://schemas.microsoft.com/office/powerpoint/2010/main" val="31892991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ChangeArrowheads="1" noTextEdit="1"/>
          </p:cNvSpPr>
          <p:nvPr>
            <p:ph type="sldImg"/>
          </p:nvPr>
        </p:nvSpPr>
        <p:spPr>
          <a:ln/>
        </p:spPr>
      </p:sp>
      <p:sp>
        <p:nvSpPr>
          <p:cNvPr id="14438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dobe Fangsong Std R"/>
            </a:endParaRPr>
          </a:p>
        </p:txBody>
      </p:sp>
      <p:sp>
        <p:nvSpPr>
          <p:cNvPr id="144388"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F00D064-9EF0-498A-80D3-87ECC8714EA3}" type="slidenum">
              <a:rPr lang="en-US" altLang="en-US" smtClean="0">
                <a:latin typeface="Adobe Fangsong Std R"/>
              </a:rPr>
              <a:pPr/>
              <a:t>69</a:t>
            </a:fld>
            <a:endParaRPr lang="en-US" altLang="en-US" smtClean="0">
              <a:latin typeface="Adobe Fangsong Std R"/>
            </a:endParaRPr>
          </a:p>
        </p:txBody>
      </p:sp>
    </p:spTree>
    <p:extLst>
      <p:ext uri="{BB962C8B-B14F-4D97-AF65-F5344CB8AC3E}">
        <p14:creationId xmlns:p14="http://schemas.microsoft.com/office/powerpoint/2010/main" val="2818629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ChangeArrowheads="1" noTextEdit="1"/>
          </p:cNvSpPr>
          <p:nvPr>
            <p:ph type="sldImg"/>
          </p:nvPr>
        </p:nvSpPr>
        <p:spPr>
          <a:ln/>
        </p:spPr>
      </p:sp>
      <p:sp>
        <p:nvSpPr>
          <p:cNvPr id="14643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4643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C50910D1-00A0-4253-98D8-E037B2477823}" type="slidenum">
              <a:rPr lang="en-US" altLang="en-US" smtClean="0">
                <a:latin typeface="Adobe Fangsong Std R"/>
              </a:rPr>
              <a:pPr/>
              <a:t>70</a:t>
            </a:fld>
            <a:endParaRPr lang="en-US" altLang="en-US" smtClean="0">
              <a:latin typeface="Adobe Fangsong Std R"/>
            </a:endParaRPr>
          </a:p>
        </p:txBody>
      </p:sp>
    </p:spTree>
    <p:extLst>
      <p:ext uri="{BB962C8B-B14F-4D97-AF65-F5344CB8AC3E}">
        <p14:creationId xmlns:p14="http://schemas.microsoft.com/office/powerpoint/2010/main" val="2537337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ChangeArrowheads="1" noTextEdit="1"/>
          </p:cNvSpPr>
          <p:nvPr>
            <p:ph type="sldImg"/>
          </p:nvPr>
        </p:nvSpPr>
        <p:spPr>
          <a:ln/>
        </p:spPr>
      </p:sp>
      <p:sp>
        <p:nvSpPr>
          <p:cNvPr id="14848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14848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D95CFD2-27C4-466B-BA16-5C521C45367A}" type="slidenum">
              <a:rPr lang="en-US" altLang="en-US" smtClean="0">
                <a:latin typeface="Adobe Fangsong Std R"/>
              </a:rPr>
              <a:pPr/>
              <a:t>71</a:t>
            </a:fld>
            <a:endParaRPr lang="en-US" altLang="en-US" smtClean="0">
              <a:latin typeface="Adobe Fangsong Std R"/>
            </a:endParaRPr>
          </a:p>
        </p:txBody>
      </p:sp>
    </p:spTree>
    <p:extLst>
      <p:ext uri="{BB962C8B-B14F-4D97-AF65-F5344CB8AC3E}">
        <p14:creationId xmlns:p14="http://schemas.microsoft.com/office/powerpoint/2010/main" val="201395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23556"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5A7C5AA-1451-4477-A6D2-27A271024A39}" type="slidenum">
              <a:rPr lang="en-GB" altLang="en-US" smtClean="0">
                <a:latin typeface="Adobe Fangsong Std R"/>
              </a:rPr>
              <a:pPr/>
              <a:t>8</a:t>
            </a:fld>
            <a:endParaRPr lang="en-GB" altLang="en-US" smtClean="0">
              <a:latin typeface="Adobe Fangsong Std R"/>
            </a:endParaRPr>
          </a:p>
        </p:txBody>
      </p:sp>
    </p:spTree>
    <p:extLst>
      <p:ext uri="{BB962C8B-B14F-4D97-AF65-F5344CB8AC3E}">
        <p14:creationId xmlns:p14="http://schemas.microsoft.com/office/powerpoint/2010/main" val="116615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25604"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A867209-5864-4B47-9AE9-ADDFC032FF3C}" type="slidenum">
              <a:rPr lang="en-GB" altLang="en-US" smtClean="0">
                <a:latin typeface="Adobe Fangsong Std R"/>
              </a:rPr>
              <a:pPr/>
              <a:t>9</a:t>
            </a:fld>
            <a:endParaRPr lang="en-GB" altLang="en-US" smtClean="0">
              <a:latin typeface="Adobe Fangsong Std R"/>
            </a:endParaRPr>
          </a:p>
        </p:txBody>
      </p:sp>
    </p:spTree>
    <p:extLst>
      <p:ext uri="{BB962C8B-B14F-4D97-AF65-F5344CB8AC3E}">
        <p14:creationId xmlns:p14="http://schemas.microsoft.com/office/powerpoint/2010/main" val="274049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2765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dobe Fangsong Std R"/>
            </a:endParaRPr>
          </a:p>
        </p:txBody>
      </p:sp>
      <p:sp>
        <p:nvSpPr>
          <p:cNvPr id="2765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82EB80F-BD4E-4761-A2BC-CB3C85AE9CB7}" type="slidenum">
              <a:rPr lang="en-GB" altLang="en-US" smtClean="0">
                <a:latin typeface="Adobe Fangsong Std R"/>
              </a:rPr>
              <a:pPr/>
              <a:t>10</a:t>
            </a:fld>
            <a:endParaRPr lang="en-GB" altLang="en-US" smtClean="0">
              <a:latin typeface="Adobe Fangsong Std R"/>
            </a:endParaRPr>
          </a:p>
        </p:txBody>
      </p:sp>
    </p:spTree>
    <p:extLst>
      <p:ext uri="{BB962C8B-B14F-4D97-AF65-F5344CB8AC3E}">
        <p14:creationId xmlns:p14="http://schemas.microsoft.com/office/powerpoint/2010/main" val="2119447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5">
            <a:extLst/>
          </p:cNvPr>
          <p:cNvSpPr/>
          <p:nvPr userDrawn="1"/>
        </p:nvSpPr>
        <p:spPr>
          <a:xfrm>
            <a:off x="0" y="0"/>
            <a:ext cx="9906000" cy="6858000"/>
          </a:xfrm>
          <a:prstGeom prst="rect">
            <a:avLst/>
          </a:prstGeom>
          <a:gradFill>
            <a:gsLst>
              <a:gs pos="0">
                <a:srgbClr val="0E5CA2"/>
              </a:gs>
              <a:gs pos="35000">
                <a:srgbClr val="00164C">
                  <a:lumMod val="10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defRPr/>
            </a:pPr>
            <a:endParaRPr lang="en-GB" sz="1800" dirty="0">
              <a:solidFill>
                <a:srgbClr val="FFFFFF"/>
              </a:solidFill>
              <a:latin typeface="Adobe Fangsong Std R" pitchFamily="18" charset="-128"/>
            </a:endParaRPr>
          </a:p>
        </p:txBody>
      </p:sp>
      <p:pic>
        <p:nvPicPr>
          <p:cNvPr id="5" name="Picture 11" descr="QNB_brandflag_ppt-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1150"/>
            <a:ext cx="2613025" cy="623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itle Placeholder 1"/>
          <p:cNvSpPr>
            <a:spLocks noGrp="1"/>
          </p:cNvSpPr>
          <p:nvPr>
            <p:ph type="ctrTitle"/>
          </p:nvPr>
        </p:nvSpPr>
        <p:spPr>
          <a:xfrm>
            <a:off x="3446463" y="2170113"/>
            <a:ext cx="5886450" cy="1470025"/>
          </a:xfrm>
        </p:spPr>
        <p:txBody>
          <a:bodyPr anchor="b"/>
          <a:lstStyle>
            <a:lvl1pPr>
              <a:defRPr sz="2600" smtClean="0">
                <a:solidFill>
                  <a:schemeClr val="bg1"/>
                </a:solidFill>
              </a:defRPr>
            </a:lvl1pPr>
          </a:lstStyle>
          <a:p>
            <a:pPr lvl="0"/>
            <a:r>
              <a:rPr lang="en-US" noProof="0"/>
              <a:t>Click to edit Master title style</a:t>
            </a:r>
          </a:p>
        </p:txBody>
      </p:sp>
      <p:sp>
        <p:nvSpPr>
          <p:cNvPr id="35843" name="Text Placeholder 2"/>
          <p:cNvSpPr>
            <a:spLocks noGrp="1"/>
          </p:cNvSpPr>
          <p:nvPr>
            <p:ph type="subTitle" idx="1"/>
          </p:nvPr>
        </p:nvSpPr>
        <p:spPr>
          <a:xfrm>
            <a:off x="3446463" y="3925888"/>
            <a:ext cx="5886450" cy="1752600"/>
          </a:xfrm>
        </p:spPr>
        <p:txBody>
          <a:bodyPr/>
          <a:lstStyle>
            <a:lvl1pPr>
              <a:defRPr sz="1600" smtClean="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746249671"/>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p:cNvPr>
          <p:cNvSpPr>
            <a:spLocks noGrp="1"/>
          </p:cNvSpPr>
          <p:nvPr>
            <p:ph type="sldNum" sz="quarter" idx="10"/>
          </p:nvPr>
        </p:nvSpPr>
        <p:spPr>
          <a:ln/>
        </p:spPr>
        <p:txBody>
          <a:bodyPr/>
          <a:lstStyle>
            <a:lvl1pPr>
              <a:defRPr/>
            </a:lvl1pPr>
          </a:lstStyle>
          <a:p>
            <a:pPr>
              <a:defRPr/>
            </a:pPr>
            <a:fld id="{F594EE52-1274-43BE-9368-CAE34DE9E528}" type="slidenum">
              <a:rPr lang="en-GB" altLang="en-US"/>
              <a:pPr>
                <a:defRPr/>
              </a:pPr>
              <a:t>‹#›</a:t>
            </a:fld>
            <a:endParaRPr lang="en-GB" altLang="en-US" dirty="0"/>
          </a:p>
        </p:txBody>
      </p:sp>
    </p:spTree>
    <p:extLst>
      <p:ext uri="{BB962C8B-B14F-4D97-AF65-F5344CB8AC3E}">
        <p14:creationId xmlns:p14="http://schemas.microsoft.com/office/powerpoint/2010/main" val="1602251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5">
            <a:extLst/>
          </p:cNvPr>
          <p:cNvSpPr>
            <a:spLocks noGrp="1"/>
          </p:cNvSpPr>
          <p:nvPr>
            <p:ph type="sldNum" sz="quarter" idx="10"/>
          </p:nvPr>
        </p:nvSpPr>
        <p:spPr>
          <a:ln/>
        </p:spPr>
        <p:txBody>
          <a:bodyPr/>
          <a:lstStyle>
            <a:lvl1pPr>
              <a:defRPr/>
            </a:lvl1pPr>
          </a:lstStyle>
          <a:p>
            <a:pPr>
              <a:defRPr/>
            </a:pPr>
            <a:fld id="{6C272205-2E3E-44A0-92F9-BD3FB24407FB}" type="slidenum">
              <a:rPr lang="en-GB" altLang="en-US"/>
              <a:pPr>
                <a:defRPr/>
              </a:pPr>
              <a:t>‹#›</a:t>
            </a:fld>
            <a:endParaRPr lang="en-GB" altLang="en-US" dirty="0"/>
          </a:p>
        </p:txBody>
      </p:sp>
    </p:spTree>
    <p:extLst>
      <p:ext uri="{BB962C8B-B14F-4D97-AF65-F5344CB8AC3E}">
        <p14:creationId xmlns:p14="http://schemas.microsoft.com/office/powerpoint/2010/main" val="3830138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81113" y="1863725"/>
            <a:ext cx="3378200" cy="417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11713" y="1863725"/>
            <a:ext cx="3379787" cy="417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p:cNvPr>
          <p:cNvSpPr>
            <a:spLocks noGrp="1"/>
          </p:cNvSpPr>
          <p:nvPr>
            <p:ph type="sldNum" sz="quarter" idx="10"/>
          </p:nvPr>
        </p:nvSpPr>
        <p:spPr>
          <a:ln/>
        </p:spPr>
        <p:txBody>
          <a:bodyPr/>
          <a:lstStyle>
            <a:lvl1pPr>
              <a:defRPr/>
            </a:lvl1pPr>
          </a:lstStyle>
          <a:p>
            <a:pPr>
              <a:defRPr/>
            </a:pPr>
            <a:fld id="{3B74A4E3-AEC7-499C-A42B-F79D0D6322A2}" type="slidenum">
              <a:rPr lang="en-GB" altLang="en-US"/>
              <a:pPr>
                <a:defRPr/>
              </a:pPr>
              <a:t>‹#›</a:t>
            </a:fld>
            <a:endParaRPr lang="en-GB" altLang="en-US" dirty="0"/>
          </a:p>
        </p:txBody>
      </p:sp>
    </p:spTree>
    <p:extLst>
      <p:ext uri="{BB962C8B-B14F-4D97-AF65-F5344CB8AC3E}">
        <p14:creationId xmlns:p14="http://schemas.microsoft.com/office/powerpoint/2010/main" val="72047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p:cNvPr>
          <p:cNvSpPr>
            <a:spLocks noGrp="1"/>
          </p:cNvSpPr>
          <p:nvPr>
            <p:ph type="sldNum" sz="quarter" idx="10"/>
          </p:nvPr>
        </p:nvSpPr>
        <p:spPr>
          <a:ln/>
        </p:spPr>
        <p:txBody>
          <a:bodyPr/>
          <a:lstStyle>
            <a:lvl1pPr>
              <a:defRPr/>
            </a:lvl1pPr>
          </a:lstStyle>
          <a:p>
            <a:pPr>
              <a:defRPr/>
            </a:pPr>
            <a:fld id="{5A7D0EE2-AEFA-4869-9968-E10A8E18358E}" type="slidenum">
              <a:rPr lang="en-GB" altLang="en-US"/>
              <a:pPr>
                <a:defRPr/>
              </a:pPr>
              <a:t>‹#›</a:t>
            </a:fld>
            <a:endParaRPr lang="en-GB" altLang="en-US" dirty="0"/>
          </a:p>
        </p:txBody>
      </p:sp>
    </p:spTree>
    <p:extLst>
      <p:ext uri="{BB962C8B-B14F-4D97-AF65-F5344CB8AC3E}">
        <p14:creationId xmlns:p14="http://schemas.microsoft.com/office/powerpoint/2010/main" val="3688731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a:extLst/>
          </p:cNvPr>
          <p:cNvSpPr>
            <a:spLocks noGrp="1"/>
          </p:cNvSpPr>
          <p:nvPr>
            <p:ph type="sldNum" sz="quarter" idx="10"/>
          </p:nvPr>
        </p:nvSpPr>
        <p:spPr>
          <a:ln/>
        </p:spPr>
        <p:txBody>
          <a:bodyPr/>
          <a:lstStyle>
            <a:lvl1pPr>
              <a:defRPr/>
            </a:lvl1pPr>
          </a:lstStyle>
          <a:p>
            <a:pPr>
              <a:defRPr/>
            </a:pPr>
            <a:fld id="{2BB46C0F-D675-4F87-90B3-9ED7B63F816B}" type="slidenum">
              <a:rPr lang="en-GB" altLang="en-US"/>
              <a:pPr>
                <a:defRPr/>
              </a:pPr>
              <a:t>‹#›</a:t>
            </a:fld>
            <a:endParaRPr lang="en-GB" altLang="en-US" dirty="0"/>
          </a:p>
        </p:txBody>
      </p:sp>
    </p:spTree>
    <p:extLst>
      <p:ext uri="{BB962C8B-B14F-4D97-AF65-F5344CB8AC3E}">
        <p14:creationId xmlns:p14="http://schemas.microsoft.com/office/powerpoint/2010/main" val="204117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p:cNvPr>
          <p:cNvSpPr>
            <a:spLocks noGrp="1"/>
          </p:cNvSpPr>
          <p:nvPr>
            <p:ph type="sldNum" sz="quarter" idx="10"/>
          </p:nvPr>
        </p:nvSpPr>
        <p:spPr>
          <a:ln/>
        </p:spPr>
        <p:txBody>
          <a:bodyPr/>
          <a:lstStyle>
            <a:lvl1pPr>
              <a:defRPr/>
            </a:lvl1pPr>
          </a:lstStyle>
          <a:p>
            <a:pPr>
              <a:defRPr/>
            </a:pPr>
            <a:fld id="{26BA99D4-6A7A-4892-AE9C-02364156E92F}" type="slidenum">
              <a:rPr lang="en-GB" altLang="en-US"/>
              <a:pPr>
                <a:defRPr/>
              </a:pPr>
              <a:t>‹#›</a:t>
            </a:fld>
            <a:endParaRPr lang="en-GB" altLang="en-US" dirty="0"/>
          </a:p>
        </p:txBody>
      </p:sp>
    </p:spTree>
    <p:extLst>
      <p:ext uri="{BB962C8B-B14F-4D97-AF65-F5344CB8AC3E}">
        <p14:creationId xmlns:p14="http://schemas.microsoft.com/office/powerpoint/2010/main" val="3797026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p:cNvPr>
          <p:cNvSpPr>
            <a:spLocks noGrp="1"/>
          </p:cNvSpPr>
          <p:nvPr>
            <p:ph type="sldNum" sz="quarter" idx="10"/>
          </p:nvPr>
        </p:nvSpPr>
        <p:spPr>
          <a:ln/>
        </p:spPr>
        <p:txBody>
          <a:bodyPr/>
          <a:lstStyle>
            <a:lvl1pPr>
              <a:defRPr/>
            </a:lvl1pPr>
          </a:lstStyle>
          <a:p>
            <a:pPr>
              <a:defRPr/>
            </a:pPr>
            <a:fld id="{43A06109-B55A-45B3-A376-BD4EF0CA9A94}" type="slidenum">
              <a:rPr lang="en-GB" altLang="en-US"/>
              <a:pPr>
                <a:defRPr/>
              </a:pPr>
              <a:t>‹#›</a:t>
            </a:fld>
            <a:endParaRPr lang="en-GB" altLang="en-US" dirty="0"/>
          </a:p>
        </p:txBody>
      </p:sp>
    </p:spTree>
    <p:extLst>
      <p:ext uri="{BB962C8B-B14F-4D97-AF65-F5344CB8AC3E}">
        <p14:creationId xmlns:p14="http://schemas.microsoft.com/office/powerpoint/2010/main" val="4275971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p:cNvPr>
          <p:cNvSpPr>
            <a:spLocks noGrp="1"/>
          </p:cNvSpPr>
          <p:nvPr>
            <p:ph type="sldNum" sz="quarter" idx="10"/>
          </p:nvPr>
        </p:nvSpPr>
        <p:spPr>
          <a:ln/>
        </p:spPr>
        <p:txBody>
          <a:bodyPr/>
          <a:lstStyle>
            <a:lvl1pPr>
              <a:defRPr/>
            </a:lvl1pPr>
          </a:lstStyle>
          <a:p>
            <a:pPr>
              <a:defRPr/>
            </a:pPr>
            <a:fld id="{FB838221-8CF2-4810-B711-B54D609B4372}" type="slidenum">
              <a:rPr lang="en-GB" altLang="en-US"/>
              <a:pPr>
                <a:defRPr/>
              </a:pPr>
              <a:t>‹#›</a:t>
            </a:fld>
            <a:endParaRPr lang="en-GB" altLang="en-US" dirty="0"/>
          </a:p>
        </p:txBody>
      </p:sp>
    </p:spTree>
    <p:extLst>
      <p:ext uri="{BB962C8B-B14F-4D97-AF65-F5344CB8AC3E}">
        <p14:creationId xmlns:p14="http://schemas.microsoft.com/office/powerpoint/2010/main" val="3173705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p:cNvPr>
          <p:cNvSpPr>
            <a:spLocks noGrp="1"/>
          </p:cNvSpPr>
          <p:nvPr>
            <p:ph type="sldNum" sz="quarter" idx="10"/>
          </p:nvPr>
        </p:nvSpPr>
        <p:spPr>
          <a:ln/>
        </p:spPr>
        <p:txBody>
          <a:bodyPr/>
          <a:lstStyle>
            <a:lvl1pPr>
              <a:defRPr/>
            </a:lvl1pPr>
          </a:lstStyle>
          <a:p>
            <a:pPr>
              <a:defRPr/>
            </a:pPr>
            <a:fld id="{60586933-C535-414C-A32A-0C02AB3B0150}" type="slidenum">
              <a:rPr lang="en-GB" altLang="en-US"/>
              <a:pPr>
                <a:defRPr/>
              </a:pPr>
              <a:t>‹#›</a:t>
            </a:fld>
            <a:endParaRPr lang="en-GB" altLang="en-US" dirty="0"/>
          </a:p>
        </p:txBody>
      </p:sp>
    </p:spTree>
    <p:extLst>
      <p:ext uri="{BB962C8B-B14F-4D97-AF65-F5344CB8AC3E}">
        <p14:creationId xmlns:p14="http://schemas.microsoft.com/office/powerpoint/2010/main" val="3173167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9488" y="739775"/>
            <a:ext cx="2016125" cy="5302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81113" y="739775"/>
            <a:ext cx="5895975" cy="5302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p:cNvPr>
          <p:cNvSpPr>
            <a:spLocks noGrp="1"/>
          </p:cNvSpPr>
          <p:nvPr>
            <p:ph type="sldNum" sz="quarter" idx="10"/>
          </p:nvPr>
        </p:nvSpPr>
        <p:spPr>
          <a:ln/>
        </p:spPr>
        <p:txBody>
          <a:bodyPr/>
          <a:lstStyle>
            <a:lvl1pPr>
              <a:defRPr/>
            </a:lvl1pPr>
          </a:lstStyle>
          <a:p>
            <a:pPr>
              <a:defRPr/>
            </a:pPr>
            <a:fld id="{9E505B27-F56E-4178-A770-D37BC854D5EF}" type="slidenum">
              <a:rPr lang="en-GB" altLang="en-US"/>
              <a:pPr>
                <a:defRPr/>
              </a:pPr>
              <a:t>‹#›</a:t>
            </a:fld>
            <a:endParaRPr lang="en-GB" altLang="en-US" dirty="0"/>
          </a:p>
        </p:txBody>
      </p:sp>
    </p:spTree>
    <p:extLst>
      <p:ext uri="{BB962C8B-B14F-4D97-AF65-F5344CB8AC3E}">
        <p14:creationId xmlns:p14="http://schemas.microsoft.com/office/powerpoint/2010/main" val="413621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5">
            <a:extLst/>
          </p:cNvPr>
          <p:cNvSpPr>
            <a:spLocks noGrp="1"/>
          </p:cNvSpPr>
          <p:nvPr>
            <p:ph type="sldNum" sz="quarter" idx="10"/>
          </p:nvPr>
        </p:nvSpPr>
        <p:spPr>
          <a:ln/>
        </p:spPr>
        <p:txBody>
          <a:bodyPr/>
          <a:lstStyle>
            <a:lvl1pPr>
              <a:defRPr/>
            </a:lvl1pPr>
          </a:lstStyle>
          <a:p>
            <a:pPr>
              <a:defRPr/>
            </a:pPr>
            <a:fld id="{41E07620-92D9-4D32-B2E8-862479E906A0}" type="slidenum">
              <a:rPr lang="en-GB" altLang="en-US"/>
              <a:pPr>
                <a:defRPr/>
              </a:pPr>
              <a:t>‹#›</a:t>
            </a:fld>
            <a:endParaRPr lang="en-GB" altLang="en-US" dirty="0"/>
          </a:p>
        </p:txBody>
      </p:sp>
    </p:spTree>
    <p:extLst>
      <p:ext uri="{BB962C8B-B14F-4D97-AF65-F5344CB8AC3E}">
        <p14:creationId xmlns:p14="http://schemas.microsoft.com/office/powerpoint/2010/main" val="624829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400792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31216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2671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282700" y="2408238"/>
            <a:ext cx="2224088"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3659188" y="2408238"/>
            <a:ext cx="2225675"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60575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14572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66549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036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755334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0469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7146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a:xfrm>
            <a:off x="1280592" y="692696"/>
            <a:ext cx="7920880" cy="1012974"/>
          </a:xfrm>
        </p:spPr>
        <p:txBody>
          <a:bodyPr>
            <a:normAutofit/>
          </a:bodyPr>
          <a:lstStyle>
            <a:lvl1pPr>
              <a:defRPr sz="2200"/>
            </a:lvl1pPr>
          </a:lstStyle>
          <a:p>
            <a:r>
              <a:rPr lang="en-US" dirty="0"/>
              <a:t>Click to edit Master title style</a:t>
            </a:r>
            <a:endParaRPr lang="en-GB" dirty="0"/>
          </a:p>
        </p:txBody>
      </p:sp>
      <p:sp>
        <p:nvSpPr>
          <p:cNvPr id="3" name="Content Placeholder 2"/>
          <p:cNvSpPr>
            <a:spLocks noGrp="1"/>
          </p:cNvSpPr>
          <p:nvPr>
            <p:ph idx="1"/>
          </p:nvPr>
        </p:nvSpPr>
        <p:spPr>
          <a:xfrm>
            <a:off x="1280592" y="1816225"/>
            <a:ext cx="4752528" cy="3917031"/>
          </a:xfrm>
        </p:spPr>
        <p:txBody>
          <a:bodyPr>
            <a:normAutofit/>
          </a:bodyPr>
          <a:lstStyle>
            <a:lvl1pPr marL="0" indent="0">
              <a:lnSpc>
                <a:spcPct val="90000"/>
              </a:lnSpc>
              <a:buClr>
                <a:schemeClr val="accent1"/>
              </a:buClr>
              <a:buFont typeface="Arial" pitchFamily="34" charset="0"/>
              <a:buNone/>
              <a:defRPr sz="1600"/>
            </a:lvl1pPr>
            <a:lvl2pPr marL="180975" indent="-180975">
              <a:lnSpc>
                <a:spcPct val="90000"/>
              </a:lnSpc>
              <a:buClr>
                <a:schemeClr val="accent1"/>
              </a:buClr>
              <a:defRPr sz="1600"/>
            </a:lvl2pPr>
            <a:lvl3pPr marL="357188" indent="-176213">
              <a:lnSpc>
                <a:spcPct val="90000"/>
              </a:lnSpc>
              <a:buClr>
                <a:schemeClr val="accent1"/>
              </a:buClr>
              <a:defRPr sz="1600"/>
            </a:lvl3pPr>
            <a:lvl4pPr marL="538163" indent="-180975">
              <a:lnSpc>
                <a:spcPct val="90000"/>
              </a:lnSpc>
              <a:buClr>
                <a:schemeClr val="accent1"/>
              </a:buClr>
              <a:defRPr sz="1600"/>
            </a:lvl4pPr>
            <a:lvl5pPr marL="804863" indent="-266700">
              <a:lnSpc>
                <a:spcPct val="90000"/>
              </a:lnSpc>
              <a:buClr>
                <a:schemeClr val="accent1"/>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Picture Placeholder 6"/>
          <p:cNvSpPr>
            <a:spLocks noGrp="1"/>
          </p:cNvSpPr>
          <p:nvPr>
            <p:ph type="pic" sz="quarter" idx="13"/>
          </p:nvPr>
        </p:nvSpPr>
        <p:spPr>
          <a:xfrm>
            <a:off x="6305155" y="1816225"/>
            <a:ext cx="2879998" cy="2160587"/>
          </a:xfrm>
        </p:spPr>
        <p:txBody>
          <a:bodyPr rtlCol="0">
            <a:normAutofit/>
          </a:bodyPr>
          <a:lstStyle/>
          <a:p>
            <a:pPr lvl="0"/>
            <a:endParaRPr lang="en-GB" noProof="0" dirty="0"/>
          </a:p>
        </p:txBody>
      </p:sp>
      <p:sp>
        <p:nvSpPr>
          <p:cNvPr id="10" name="Text Placeholder 9"/>
          <p:cNvSpPr>
            <a:spLocks noGrp="1"/>
          </p:cNvSpPr>
          <p:nvPr>
            <p:ph type="body" sz="quarter" idx="14"/>
          </p:nvPr>
        </p:nvSpPr>
        <p:spPr>
          <a:xfrm>
            <a:off x="6305155" y="4076700"/>
            <a:ext cx="2104229" cy="1223963"/>
          </a:xfrm>
        </p:spPr>
        <p:txBody>
          <a:bodyPr>
            <a:normAutofit/>
          </a:bodyPr>
          <a:lstStyle>
            <a:lvl1pPr>
              <a:lnSpc>
                <a:spcPct val="110000"/>
              </a:lnSpc>
              <a:buFontTx/>
              <a:buNone/>
              <a:defRPr sz="900" i="1"/>
            </a:lvl1pPr>
            <a:lvl2pPr marL="0" indent="0">
              <a:lnSpc>
                <a:spcPct val="110000"/>
              </a:lnSpc>
              <a:buFontTx/>
              <a:buNone/>
              <a:defRPr sz="900" i="1"/>
            </a:lvl2pPr>
            <a:lvl3pPr marL="266700" indent="0">
              <a:buFontTx/>
              <a:buNone/>
              <a:tabLst/>
              <a:defRPr/>
            </a:lvl3pPr>
            <a:lvl4pPr marL="533400" indent="0" algn="l">
              <a:buFontTx/>
              <a:buNone/>
              <a:tabLst/>
              <a:defRPr/>
            </a:lvl4pPr>
            <a:lvl5pPr marL="800100" indent="0">
              <a:buFontTx/>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sp>
        <p:nvSpPr>
          <p:cNvPr id="6" name="Slide Number Placeholder 5">
            <a:extLst/>
          </p:cNvPr>
          <p:cNvSpPr>
            <a:spLocks noGrp="1"/>
          </p:cNvSpPr>
          <p:nvPr>
            <p:ph type="sldNum" sz="quarter" idx="15"/>
          </p:nvPr>
        </p:nvSpPr>
        <p:spPr>
          <a:ln/>
        </p:spPr>
        <p:txBody>
          <a:bodyPr/>
          <a:lstStyle>
            <a:lvl1pPr>
              <a:defRPr/>
            </a:lvl1pPr>
          </a:lstStyle>
          <a:p>
            <a:pPr>
              <a:defRPr/>
            </a:pPr>
            <a:fld id="{8C94A5E0-F7E0-454A-AA92-2719EE0E65EB}" type="slidenum">
              <a:rPr lang="en-GB" altLang="en-US"/>
              <a:pPr>
                <a:defRPr/>
              </a:pPr>
              <a:t>‹#›</a:t>
            </a:fld>
            <a:endParaRPr lang="en-GB" altLang="en-US" dirty="0"/>
          </a:p>
        </p:txBody>
      </p:sp>
    </p:spTree>
    <p:extLst>
      <p:ext uri="{BB962C8B-B14F-4D97-AF65-F5344CB8AC3E}">
        <p14:creationId xmlns:p14="http://schemas.microsoft.com/office/powerpoint/2010/main" val="1250127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05450" y="1184275"/>
            <a:ext cx="1406525" cy="27543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282700" y="1184275"/>
            <a:ext cx="4070350" cy="2754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41524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2290726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40093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02991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282700" y="2408238"/>
            <a:ext cx="2211388"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3646488" y="2408238"/>
            <a:ext cx="2212975"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021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41146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20833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98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96216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9040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2" name="Title 1"/>
          <p:cNvSpPr>
            <a:spLocks noGrp="1"/>
          </p:cNvSpPr>
          <p:nvPr>
            <p:ph type="title"/>
          </p:nvPr>
        </p:nvSpPr>
        <p:spPr>
          <a:xfrm>
            <a:off x="1280592" y="692696"/>
            <a:ext cx="7920880" cy="1012974"/>
          </a:xfrm>
        </p:spPr>
        <p:txBody>
          <a:bodyPr>
            <a:normAutofit/>
          </a:bodyPr>
          <a:lstStyle>
            <a:lvl1pPr>
              <a:defRPr sz="2200"/>
            </a:lvl1pPr>
          </a:lstStyle>
          <a:p>
            <a:r>
              <a:rPr lang="en-US" dirty="0"/>
              <a:t>Click to edit Master title style</a:t>
            </a:r>
            <a:endParaRPr lang="en-GB" dirty="0"/>
          </a:p>
        </p:txBody>
      </p:sp>
      <p:sp>
        <p:nvSpPr>
          <p:cNvPr id="3" name="Content Placeholder 2"/>
          <p:cNvSpPr>
            <a:spLocks noGrp="1"/>
          </p:cNvSpPr>
          <p:nvPr>
            <p:ph idx="1"/>
          </p:nvPr>
        </p:nvSpPr>
        <p:spPr>
          <a:xfrm>
            <a:off x="1280592" y="1816225"/>
            <a:ext cx="7920880" cy="3917031"/>
          </a:xfrm>
        </p:spPr>
        <p:txBody>
          <a:bodyPr>
            <a:normAutofit/>
          </a:bodyPr>
          <a:lstStyle>
            <a:lvl1pPr marL="0" indent="0">
              <a:lnSpc>
                <a:spcPct val="90000"/>
              </a:lnSpc>
              <a:buClr>
                <a:schemeClr val="accent1"/>
              </a:buClr>
              <a:buFont typeface="Arial" pitchFamily="34" charset="0"/>
              <a:buNone/>
              <a:defRPr sz="2000"/>
            </a:lvl1pPr>
            <a:lvl2pPr marL="180975" indent="-180975">
              <a:lnSpc>
                <a:spcPct val="90000"/>
              </a:lnSpc>
              <a:buClr>
                <a:schemeClr val="accent1"/>
              </a:buClr>
              <a:defRPr sz="2000"/>
            </a:lvl2pPr>
            <a:lvl3pPr marL="357188" indent="-176213">
              <a:lnSpc>
                <a:spcPct val="90000"/>
              </a:lnSpc>
              <a:buClr>
                <a:schemeClr val="accent1"/>
              </a:buClr>
              <a:defRPr sz="2000"/>
            </a:lvl3pPr>
            <a:lvl4pPr marL="538163" indent="-180975">
              <a:lnSpc>
                <a:spcPct val="90000"/>
              </a:lnSpc>
              <a:buClr>
                <a:schemeClr val="accent1"/>
              </a:buClr>
              <a:defRPr sz="2000"/>
            </a:lvl4pPr>
            <a:lvl5pPr marL="804863" indent="-266700">
              <a:lnSpc>
                <a:spcPct val="90000"/>
              </a:lnSpc>
              <a:buClr>
                <a:schemeClr val="accent1"/>
              </a:buCl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5">
            <a:extLst/>
          </p:cNvPr>
          <p:cNvSpPr>
            <a:spLocks noGrp="1"/>
          </p:cNvSpPr>
          <p:nvPr>
            <p:ph type="sldNum" sz="quarter" idx="10"/>
          </p:nvPr>
        </p:nvSpPr>
        <p:spPr>
          <a:ln/>
        </p:spPr>
        <p:txBody>
          <a:bodyPr/>
          <a:lstStyle>
            <a:lvl1pPr>
              <a:defRPr/>
            </a:lvl1pPr>
          </a:lstStyle>
          <a:p>
            <a:pPr>
              <a:defRPr/>
            </a:pPr>
            <a:fld id="{47750B96-39FE-4605-889C-413916EEEDBD}" type="slidenum">
              <a:rPr lang="en-GB" altLang="en-US"/>
              <a:pPr>
                <a:defRPr/>
              </a:pPr>
              <a:t>‹#›</a:t>
            </a:fld>
            <a:endParaRPr lang="en-GB" altLang="en-US" dirty="0"/>
          </a:p>
        </p:txBody>
      </p:sp>
    </p:spTree>
    <p:extLst>
      <p:ext uri="{BB962C8B-B14F-4D97-AF65-F5344CB8AC3E}">
        <p14:creationId xmlns:p14="http://schemas.microsoft.com/office/powerpoint/2010/main" val="3393709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024292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05450" y="1184275"/>
            <a:ext cx="1406525" cy="27543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282700" y="1184275"/>
            <a:ext cx="4070350" cy="2754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66489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4022667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31419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8288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282700" y="2408238"/>
            <a:ext cx="2206625"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3641725" y="2408238"/>
            <a:ext cx="2208213"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54913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762470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39535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592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6231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81113" y="739775"/>
            <a:ext cx="8064500" cy="1012825"/>
          </a:xfrm>
        </p:spPr>
        <p:txBody>
          <a:bodyPr/>
          <a:lstStyle/>
          <a:p>
            <a:r>
              <a:rPr lang="en-US"/>
              <a:t>Click to edit Master title style</a:t>
            </a:r>
          </a:p>
        </p:txBody>
      </p:sp>
      <p:sp>
        <p:nvSpPr>
          <p:cNvPr id="3" name="Text Placeholder 2"/>
          <p:cNvSpPr>
            <a:spLocks noGrp="1"/>
          </p:cNvSpPr>
          <p:nvPr>
            <p:ph type="body" sz="half" idx="1"/>
          </p:nvPr>
        </p:nvSpPr>
        <p:spPr>
          <a:xfrm>
            <a:off x="1281113" y="1863725"/>
            <a:ext cx="3956050" cy="417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89563" y="1863725"/>
            <a:ext cx="3956050" cy="417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p:cNvPr>
          <p:cNvSpPr>
            <a:spLocks noGrp="1"/>
          </p:cNvSpPr>
          <p:nvPr>
            <p:ph type="sldNum" sz="quarter" idx="10"/>
          </p:nvPr>
        </p:nvSpPr>
        <p:spPr>
          <a:ln/>
        </p:spPr>
        <p:txBody>
          <a:bodyPr/>
          <a:lstStyle>
            <a:lvl1pPr>
              <a:defRPr/>
            </a:lvl1pPr>
          </a:lstStyle>
          <a:p>
            <a:pPr>
              <a:defRPr/>
            </a:pPr>
            <a:fld id="{AFBE6673-8BB2-4862-967C-8D650A07B56D}" type="slidenum">
              <a:rPr lang="en-GB" altLang="en-US"/>
              <a:pPr>
                <a:defRPr/>
              </a:pPr>
              <a:t>‹#›</a:t>
            </a:fld>
            <a:endParaRPr lang="en-GB" altLang="en-US" dirty="0"/>
          </a:p>
        </p:txBody>
      </p:sp>
    </p:spTree>
    <p:extLst>
      <p:ext uri="{BB962C8B-B14F-4D97-AF65-F5344CB8AC3E}">
        <p14:creationId xmlns:p14="http://schemas.microsoft.com/office/powerpoint/2010/main" val="27115458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577975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622446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11800" y="1184275"/>
            <a:ext cx="1408113" cy="27543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282700" y="1184275"/>
            <a:ext cx="4076700" cy="2754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5996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465128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373429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184176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282700" y="2408238"/>
            <a:ext cx="2224088"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3659188" y="2408238"/>
            <a:ext cx="2225675"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84724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289687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57904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120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p:cNvPr>
          <p:cNvSpPr>
            <a:spLocks noGrp="1"/>
          </p:cNvSpPr>
          <p:nvPr>
            <p:ph type="sldNum" sz="quarter" idx="10"/>
          </p:nvPr>
        </p:nvSpPr>
        <p:spPr>
          <a:ln/>
        </p:spPr>
        <p:txBody>
          <a:bodyPr/>
          <a:lstStyle>
            <a:lvl1pPr>
              <a:defRPr/>
            </a:lvl1pPr>
          </a:lstStyle>
          <a:p>
            <a:pPr>
              <a:defRPr/>
            </a:pPr>
            <a:fld id="{580AB6BE-A338-40F4-9883-1101D8566FB8}" type="slidenum">
              <a:rPr lang="en-GB" altLang="en-US"/>
              <a:pPr>
                <a:defRPr/>
              </a:pPr>
              <a:t>‹#›</a:t>
            </a:fld>
            <a:endParaRPr lang="en-GB" altLang="en-US" dirty="0"/>
          </a:p>
        </p:txBody>
      </p:sp>
    </p:spTree>
    <p:extLst>
      <p:ext uri="{BB962C8B-B14F-4D97-AF65-F5344CB8AC3E}">
        <p14:creationId xmlns:p14="http://schemas.microsoft.com/office/powerpoint/2010/main" val="19924329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705729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996937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216108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18150" y="1184275"/>
            <a:ext cx="1411288" cy="27543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282700" y="1184275"/>
            <a:ext cx="4083050" cy="2754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33825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6551835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591893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996079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282700" y="2408238"/>
            <a:ext cx="2216150"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3651250" y="2408238"/>
            <a:ext cx="2216150" cy="1530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304543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182686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381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7338" y="258763"/>
            <a:ext cx="9331325" cy="922337"/>
          </a:xfrm>
        </p:spPr>
        <p:txBody>
          <a:bodyPr/>
          <a:lstStyle/>
          <a:p>
            <a:r>
              <a:rPr lang="en-US"/>
              <a:t>Click to edit Master title style</a:t>
            </a:r>
            <a:endParaRPr lang="en-GB"/>
          </a:p>
        </p:txBody>
      </p:sp>
      <p:sp>
        <p:nvSpPr>
          <p:cNvPr id="3" name="Content Placeholder 2"/>
          <p:cNvSpPr>
            <a:spLocks noGrp="1"/>
          </p:cNvSpPr>
          <p:nvPr>
            <p:ph sz="half" idx="1"/>
          </p:nvPr>
        </p:nvSpPr>
        <p:spPr>
          <a:xfrm>
            <a:off x="287338" y="1173163"/>
            <a:ext cx="4589462" cy="5060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29200" y="1173163"/>
            <a:ext cx="4589463" cy="5060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p:cNvPr>
          <p:cNvSpPr>
            <a:spLocks noGrp="1"/>
          </p:cNvSpPr>
          <p:nvPr>
            <p:ph type="sldNum" sz="quarter" idx="10"/>
          </p:nvPr>
        </p:nvSpPr>
        <p:spPr>
          <a:ln/>
        </p:spPr>
        <p:txBody>
          <a:bodyPr/>
          <a:lstStyle>
            <a:lvl1pPr>
              <a:defRPr/>
            </a:lvl1pPr>
          </a:lstStyle>
          <a:p>
            <a:pPr>
              <a:defRPr/>
            </a:pPr>
            <a:fld id="{48611931-5CB7-46F7-B5BB-22568974D13D}" type="slidenum">
              <a:rPr lang="en-GB" altLang="en-US"/>
              <a:pPr>
                <a:defRPr/>
              </a:pPr>
              <a:t>‹#›</a:t>
            </a:fld>
            <a:endParaRPr lang="en-GB" altLang="en-US" dirty="0"/>
          </a:p>
        </p:txBody>
      </p:sp>
    </p:spTree>
    <p:extLst>
      <p:ext uri="{BB962C8B-B14F-4D97-AF65-F5344CB8AC3E}">
        <p14:creationId xmlns:p14="http://schemas.microsoft.com/office/powerpoint/2010/main" val="40277206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7644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777115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1844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003178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16563" y="1184275"/>
            <a:ext cx="1411287" cy="27543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282700" y="1184275"/>
            <a:ext cx="4081463" cy="2754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1069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7338" y="258763"/>
            <a:ext cx="9331325" cy="922337"/>
          </a:xfrm>
        </p:spPr>
        <p:txBody>
          <a:bodyPr/>
          <a:lstStyle/>
          <a:p>
            <a:r>
              <a:rPr lang="en-US"/>
              <a:t>Click to edit Master title style</a:t>
            </a:r>
            <a:endParaRPr lang="en-GB"/>
          </a:p>
        </p:txBody>
      </p:sp>
      <p:sp>
        <p:nvSpPr>
          <p:cNvPr id="3" name="Slide Number Placeholder 5">
            <a:extLst/>
          </p:cNvPr>
          <p:cNvSpPr>
            <a:spLocks noGrp="1"/>
          </p:cNvSpPr>
          <p:nvPr>
            <p:ph type="sldNum" sz="quarter" idx="10"/>
          </p:nvPr>
        </p:nvSpPr>
        <p:spPr>
          <a:ln/>
        </p:spPr>
        <p:txBody>
          <a:bodyPr/>
          <a:lstStyle>
            <a:lvl1pPr>
              <a:defRPr/>
            </a:lvl1pPr>
          </a:lstStyle>
          <a:p>
            <a:pPr>
              <a:defRPr/>
            </a:pPr>
            <a:fld id="{4E869463-791F-4305-A1E9-0BFB057328BC}" type="slidenum">
              <a:rPr lang="en-GB" altLang="en-US"/>
              <a:pPr>
                <a:defRPr/>
              </a:pPr>
              <a:t>‹#›</a:t>
            </a:fld>
            <a:endParaRPr lang="en-GB" altLang="en-US" dirty="0"/>
          </a:p>
        </p:txBody>
      </p:sp>
    </p:spTree>
    <p:extLst>
      <p:ext uri="{BB962C8B-B14F-4D97-AF65-F5344CB8AC3E}">
        <p14:creationId xmlns:p14="http://schemas.microsoft.com/office/powerpoint/2010/main" val="397635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rgbClr val="3A0000"/>
            </a:gs>
            <a:gs pos="100000">
              <a:srgbClr val="870052"/>
            </a:gs>
          </a:gsLst>
          <a:lin ang="2700000" scaled="1"/>
        </a:gradFill>
        <a:effectLst/>
      </p:bgPr>
    </p:bg>
    <p:spTree>
      <p:nvGrpSpPr>
        <p:cNvPr id="1" name=""/>
        <p:cNvGrpSpPr/>
        <p:nvPr/>
      </p:nvGrpSpPr>
      <p:grpSpPr>
        <a:xfrm>
          <a:off x="0" y="0"/>
          <a:ext cx="0" cy="0"/>
          <a:chOff x="0" y="0"/>
          <a:chExt cx="0" cy="0"/>
        </a:xfrm>
      </p:grpSpPr>
      <p:pic>
        <p:nvPicPr>
          <p:cNvPr id="4" name="Picture 6" descr="Ribbon Alon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7880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itle Placeholder 1"/>
          <p:cNvSpPr>
            <a:spLocks noGrp="1"/>
          </p:cNvSpPr>
          <p:nvPr>
            <p:ph type="ctrTitle"/>
          </p:nvPr>
        </p:nvSpPr>
        <p:spPr>
          <a:xfrm>
            <a:off x="1282700" y="1939925"/>
            <a:ext cx="6142038" cy="1470025"/>
          </a:xfrm>
        </p:spPr>
        <p:txBody>
          <a:bodyPr/>
          <a:lstStyle>
            <a:lvl1pPr>
              <a:defRPr smtClean="0">
                <a:solidFill>
                  <a:schemeClr val="bg1"/>
                </a:solidFill>
              </a:defRPr>
            </a:lvl1pPr>
          </a:lstStyle>
          <a:p>
            <a:r>
              <a:rPr lang="en-GB"/>
              <a:t>Click to edit Master title style</a:t>
            </a:r>
          </a:p>
        </p:txBody>
      </p:sp>
      <p:sp>
        <p:nvSpPr>
          <p:cNvPr id="47114" name="Text Placeholder 2"/>
          <p:cNvSpPr>
            <a:spLocks noGrp="1"/>
          </p:cNvSpPr>
          <p:nvPr>
            <p:ph type="subTitle" idx="1"/>
          </p:nvPr>
        </p:nvSpPr>
        <p:spPr>
          <a:xfrm>
            <a:off x="1282700" y="3562350"/>
            <a:ext cx="6142038" cy="1752600"/>
          </a:xfrm>
        </p:spPr>
        <p:txBody>
          <a:bodyPr/>
          <a:lstStyle>
            <a:lvl1pPr>
              <a:defRPr smtClean="0">
                <a:solidFill>
                  <a:schemeClr val="bg1"/>
                </a:solidFill>
              </a:defRPr>
            </a:lvl1pPr>
          </a:lstStyle>
          <a:p>
            <a:r>
              <a:rPr lang="en-GB"/>
              <a:t>Click to edit Master subtitle style</a:t>
            </a:r>
          </a:p>
        </p:txBody>
      </p:sp>
    </p:spTree>
    <p:extLst>
      <p:ext uri="{BB962C8B-B14F-4D97-AF65-F5344CB8AC3E}">
        <p14:creationId xmlns:p14="http://schemas.microsoft.com/office/powerpoint/2010/main" val="3733252398"/>
      </p:ext>
    </p:extLst>
  </p:cSld>
  <p:clrMapOvr>
    <a:overrideClrMapping bg1="lt1" tx1="dk1" bg2="lt2" tx2="dk2" accent1="accent1" accent2="accent2" accent3="accent3" accent4="accent4" accent5="accent5" accent6="accent6" hlink="hlink" folHlink="folHlink"/>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4.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4.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3.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4.png"/><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3.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7.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87338" y="258763"/>
            <a:ext cx="93313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287338" y="1173163"/>
            <a:ext cx="9331325"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6" name="Slide Number Placeholder 5">
            <a:extLst/>
          </p:cNvPr>
          <p:cNvSpPr>
            <a:spLocks noGrp="1"/>
          </p:cNvSpPr>
          <p:nvPr>
            <p:ph type="sldNum" sz="quarter" idx="4"/>
          </p:nvPr>
        </p:nvSpPr>
        <p:spPr bwMode="auto">
          <a:xfrm>
            <a:off x="9178925" y="6392863"/>
            <a:ext cx="439738" cy="279400"/>
          </a:xfrm>
          <a:prstGeom prst="rect">
            <a:avLst/>
          </a:prstGeom>
          <a:noFill/>
          <a:ln>
            <a:noFill/>
          </a:ln>
        </p:spPr>
        <p:txBody>
          <a:bodyPr vert="horz" wrap="square" lIns="0" tIns="0" rIns="0" bIns="0" numCol="1" anchor="b" anchorCtr="0" compatLnSpc="1">
            <a:prstTxWarp prst="textNoShape">
              <a:avLst/>
            </a:prstTxWarp>
          </a:bodyPr>
          <a:lstStyle>
            <a:lvl1pPr algn="r" eaLnBrk="1" hangingPunct="1">
              <a:defRPr>
                <a:cs typeface="Times New Roman" panose="02020603050405020304" pitchFamily="18" charset="0"/>
              </a:defRPr>
            </a:lvl1pPr>
          </a:lstStyle>
          <a:p>
            <a:pPr>
              <a:defRPr/>
            </a:pPr>
            <a:fld id="{E56652A6-0C99-45CE-9AE2-BE405861027F}" type="slidenum">
              <a:rPr lang="en-GB" altLang="en-US"/>
              <a:pPr>
                <a:defRPr/>
              </a:pPr>
              <a:t>‹#›</a:t>
            </a:fld>
            <a:endParaRPr lang="en-GB" altLang="en-US" dirty="0"/>
          </a:p>
        </p:txBody>
      </p:sp>
      <p:pic>
        <p:nvPicPr>
          <p:cNvPr id="1029" name="Picture 9" descr="QNB_logo_cmyk_20mm_above_sml"/>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76225" y="6386513"/>
            <a:ext cx="9985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91" r:id="rId1"/>
    <p:sldLayoutId id="2147486519" r:id="rId2"/>
    <p:sldLayoutId id="2147486520" r:id="rId3"/>
    <p:sldLayoutId id="2147486521" r:id="rId4"/>
    <p:sldLayoutId id="2147486522" r:id="rId5"/>
    <p:sldLayoutId id="2147486523" r:id="rId6"/>
    <p:sldLayoutId id="2147486524" r:id="rId7"/>
    <p:sldLayoutId id="2147486525" r:id="rId8"/>
  </p:sldLayoutIdLst>
  <p:hf hdr="0" ftr="0"/>
  <p:txStyles>
    <p:titleStyle>
      <a:lvl1pPr algn="l" rtl="0" eaLnBrk="0" fontAlgn="base" hangingPunct="0">
        <a:lnSpc>
          <a:spcPct val="90000"/>
        </a:lnSpc>
        <a:spcBef>
          <a:spcPct val="0"/>
        </a:spcBef>
        <a:spcAft>
          <a:spcPct val="0"/>
        </a:spcAft>
        <a:defRPr sz="2200" kern="1200">
          <a:solidFill>
            <a:schemeClr val="tx2"/>
          </a:solidFill>
          <a:latin typeface="Times New Roman" pitchFamily="18" charset="0"/>
          <a:ea typeface="+mj-ea"/>
          <a:cs typeface="Times New Roman" pitchFamily="18" charset="0"/>
        </a:defRPr>
      </a:lvl1pPr>
      <a:lvl2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rgbClr val="116FC4"/>
          </a:solidFill>
          <a:latin typeface="Times New Roman" pitchFamily="18" charset="0"/>
          <a:cs typeface="Times New Roman" pitchFamily="18" charset="0"/>
        </a:defRPr>
      </a:lvl6pPr>
      <a:lvl7pPr marL="914400" algn="l" rtl="0" fontAlgn="base">
        <a:spcBef>
          <a:spcPct val="0"/>
        </a:spcBef>
        <a:spcAft>
          <a:spcPct val="0"/>
        </a:spcAft>
        <a:defRPr sz="2400">
          <a:solidFill>
            <a:srgbClr val="116FC4"/>
          </a:solidFill>
          <a:latin typeface="Times New Roman" pitchFamily="18" charset="0"/>
          <a:cs typeface="Times New Roman" pitchFamily="18" charset="0"/>
        </a:defRPr>
      </a:lvl7pPr>
      <a:lvl8pPr marL="1371600" algn="l" rtl="0" fontAlgn="base">
        <a:spcBef>
          <a:spcPct val="0"/>
        </a:spcBef>
        <a:spcAft>
          <a:spcPct val="0"/>
        </a:spcAft>
        <a:defRPr sz="2400">
          <a:solidFill>
            <a:srgbClr val="116FC4"/>
          </a:solidFill>
          <a:latin typeface="Times New Roman" pitchFamily="18" charset="0"/>
          <a:cs typeface="Times New Roman" pitchFamily="18" charset="0"/>
        </a:defRPr>
      </a:lvl8pPr>
      <a:lvl9pPr marL="1828800" algn="l" rtl="0" fontAlgn="base">
        <a:spcBef>
          <a:spcPct val="0"/>
        </a:spcBef>
        <a:spcAft>
          <a:spcPct val="0"/>
        </a:spcAft>
        <a:defRPr sz="2400">
          <a:solidFill>
            <a:srgbClr val="116FC4"/>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60000"/>
        </a:spcBef>
        <a:spcAft>
          <a:spcPct val="0"/>
        </a:spcAft>
        <a:buFont typeface="Times New Roman" panose="02020603050405020304" pitchFamily="18" charset="0"/>
        <a:buChar char="•"/>
        <a:defRPr sz="1200" kern="1200">
          <a:solidFill>
            <a:schemeClr val="tx1"/>
          </a:solidFill>
          <a:latin typeface="Times New Roman" pitchFamily="18" charset="0"/>
          <a:ea typeface="+mn-ea"/>
          <a:cs typeface="Times New Roman" pitchFamily="18" charset="0"/>
        </a:defRPr>
      </a:lvl1pPr>
      <a:lvl2pPr marL="95250" indent="-93663" algn="l" rtl="0" eaLnBrk="0" fontAlgn="base" hangingPunct="0">
        <a:lnSpc>
          <a:spcPct val="90000"/>
        </a:lnSpc>
        <a:spcBef>
          <a:spcPct val="30000"/>
        </a:spcBef>
        <a:spcAft>
          <a:spcPct val="0"/>
        </a:spcAft>
        <a:buClr>
          <a:schemeClr val="tx1"/>
        </a:buClr>
        <a:buFont typeface="Times New Roman" panose="02020603050405020304" pitchFamily="18" charset="0"/>
        <a:buChar char="•"/>
        <a:defRPr sz="1200" kern="1200">
          <a:solidFill>
            <a:schemeClr val="tx1"/>
          </a:solidFill>
          <a:latin typeface="Times New Roman" pitchFamily="18" charset="0"/>
          <a:ea typeface="+mn-ea"/>
          <a:cs typeface="Times New Roman" pitchFamily="18" charset="0"/>
        </a:defRPr>
      </a:lvl2pPr>
      <a:lvl3pPr marL="238125" indent="-125413" algn="l" rtl="0" eaLnBrk="0" fontAlgn="base" hangingPunct="0">
        <a:lnSpc>
          <a:spcPct val="90000"/>
        </a:lnSpc>
        <a:spcBef>
          <a:spcPct val="30000"/>
        </a:spcBef>
        <a:spcAft>
          <a:spcPct val="0"/>
        </a:spcAft>
        <a:buClr>
          <a:schemeClr val="tx1"/>
        </a:buClr>
        <a:buFont typeface="Times New Roman" panose="02020603050405020304" pitchFamily="18" charset="0"/>
        <a:buChar char="–"/>
        <a:defRPr sz="1200" kern="1200">
          <a:solidFill>
            <a:schemeClr val="tx1"/>
          </a:solidFill>
          <a:latin typeface="Times New Roman" pitchFamily="18" charset="0"/>
          <a:ea typeface="+mn-ea"/>
          <a:cs typeface="Times New Roman" pitchFamily="18" charset="0"/>
        </a:defRPr>
      </a:lvl3pPr>
      <a:lvl4pPr marL="352425" indent="-109538" algn="l" rtl="0" eaLnBrk="0" fontAlgn="base" hangingPunct="0">
        <a:lnSpc>
          <a:spcPct val="90000"/>
        </a:lnSpc>
        <a:spcBef>
          <a:spcPct val="30000"/>
        </a:spcBef>
        <a:spcAft>
          <a:spcPct val="0"/>
        </a:spcAft>
        <a:buClr>
          <a:schemeClr val="tx1"/>
        </a:buClr>
        <a:buFont typeface="Times New Roman" panose="02020603050405020304" pitchFamily="18" charset="0"/>
        <a:buChar char="•"/>
        <a:defRPr sz="1200" kern="1200">
          <a:solidFill>
            <a:schemeClr val="tx1"/>
          </a:solidFill>
          <a:latin typeface="Times New Roman" pitchFamily="18" charset="0"/>
          <a:ea typeface="+mn-ea"/>
          <a:cs typeface="Times New Roman" pitchFamily="18" charset="0"/>
        </a:defRPr>
      </a:lvl4pPr>
      <a:lvl5pPr marL="479425" indent="-117475" algn="l" rtl="0" eaLnBrk="0" fontAlgn="base" hangingPunct="0">
        <a:lnSpc>
          <a:spcPct val="90000"/>
        </a:lnSpc>
        <a:spcBef>
          <a:spcPct val="30000"/>
        </a:spcBef>
        <a:spcAft>
          <a:spcPct val="0"/>
        </a:spcAft>
        <a:buClr>
          <a:schemeClr val="tx1"/>
        </a:buClr>
        <a:buFont typeface="Times New Roman" panose="02020603050405020304" pitchFamily="18" charset="0"/>
        <a:buChar char="»"/>
        <a:defRPr sz="12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287338" y="258763"/>
            <a:ext cx="933132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smtClean="0"/>
          </a:p>
        </p:txBody>
      </p:sp>
      <p:sp>
        <p:nvSpPr>
          <p:cNvPr id="2051" name="Text Placeholder 2"/>
          <p:cNvSpPr>
            <a:spLocks noGrp="1"/>
          </p:cNvSpPr>
          <p:nvPr>
            <p:ph type="body" idx="1"/>
          </p:nvPr>
        </p:nvSpPr>
        <p:spPr bwMode="auto">
          <a:xfrm>
            <a:off x="287338" y="1184275"/>
            <a:ext cx="9331325"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6" name="Slide Number Placeholder 5">
            <a:extLst/>
          </p:cNvPr>
          <p:cNvSpPr>
            <a:spLocks noGrp="1"/>
          </p:cNvSpPr>
          <p:nvPr>
            <p:ph type="sldNum" sz="quarter" idx="4"/>
          </p:nvPr>
        </p:nvSpPr>
        <p:spPr bwMode="auto">
          <a:xfrm>
            <a:off x="9178925" y="6392863"/>
            <a:ext cx="439738" cy="279400"/>
          </a:xfrm>
          <a:prstGeom prst="rect">
            <a:avLst/>
          </a:prstGeom>
          <a:noFill/>
          <a:ln>
            <a:noFill/>
          </a:ln>
        </p:spPr>
        <p:txBody>
          <a:bodyPr vert="horz" wrap="square" lIns="0" tIns="0" rIns="0" bIns="0" numCol="1" anchor="b" anchorCtr="0" compatLnSpc="1">
            <a:prstTxWarp prst="textNoShape">
              <a:avLst/>
            </a:prstTxWarp>
          </a:bodyPr>
          <a:lstStyle>
            <a:lvl1pPr algn="r" eaLnBrk="1" hangingPunct="1">
              <a:defRPr/>
            </a:lvl1pPr>
          </a:lstStyle>
          <a:p>
            <a:pPr>
              <a:defRPr/>
            </a:pPr>
            <a:fld id="{0AB81270-41C2-4D93-B30F-5389B694D017}" type="slidenum">
              <a:rPr lang="en-GB" altLang="en-US"/>
              <a:pPr>
                <a:defRPr/>
              </a:pPr>
              <a:t>‹#›</a:t>
            </a:fld>
            <a:endParaRPr lang="en-GB" altLang="en-US" dirty="0"/>
          </a:p>
        </p:txBody>
      </p:sp>
      <p:pic>
        <p:nvPicPr>
          <p:cNvPr id="2053" name="Picture 16" descr="QNB_logo_cmyk_20mm_above_sml"/>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76225" y="6386513"/>
            <a:ext cx="9985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92" r:id="rId1"/>
    <p:sldLayoutId id="2147486526" r:id="rId2"/>
    <p:sldLayoutId id="2147486527" r:id="rId3"/>
    <p:sldLayoutId id="2147486528" r:id="rId4"/>
    <p:sldLayoutId id="2147486529" r:id="rId5"/>
    <p:sldLayoutId id="2147486530" r:id="rId6"/>
    <p:sldLayoutId id="2147486531" r:id="rId7"/>
    <p:sldLayoutId id="2147486532" r:id="rId8"/>
    <p:sldLayoutId id="2147486533" r:id="rId9"/>
    <p:sldLayoutId id="2147486534" r:id="rId10"/>
    <p:sldLayoutId id="2147486535" r:id="rId11"/>
  </p:sldLayoutIdLst>
  <p:hf hdr="0" ftr="0"/>
  <p:txStyles>
    <p:title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0"/>
        </a:spcBef>
        <a:spcAft>
          <a:spcPts val="1000"/>
        </a:spcAft>
        <a:buClr>
          <a:schemeClr val="tx1"/>
        </a:buClr>
        <a:buFont typeface="Times New Roman" panose="02020603050405020304" pitchFamily="18" charset="0"/>
        <a:buChar char="•"/>
        <a:defRPr sz="3200">
          <a:solidFill>
            <a:schemeClr val="tx1"/>
          </a:solidFill>
          <a:latin typeface="+mn-lt"/>
          <a:ea typeface="+mn-ea"/>
          <a:cs typeface="+mn-cs"/>
        </a:defRPr>
      </a:lvl1pPr>
      <a:lvl2pPr marL="180975" indent="-179388" algn="l" rtl="0" eaLnBrk="0" fontAlgn="base" hangingPunct="0">
        <a:lnSpc>
          <a:spcPct val="90000"/>
        </a:lnSpc>
        <a:spcBef>
          <a:spcPct val="0"/>
        </a:spcBef>
        <a:spcAft>
          <a:spcPts val="1000"/>
        </a:spcAft>
        <a:buClr>
          <a:schemeClr val="tx1"/>
        </a:buClr>
        <a:buFont typeface="Times New Roman" panose="02020603050405020304" pitchFamily="18" charset="0"/>
        <a:buChar char="•"/>
        <a:defRPr sz="2800">
          <a:solidFill>
            <a:schemeClr val="tx1"/>
          </a:solidFill>
          <a:latin typeface="+mn-lt"/>
          <a:cs typeface="+mn-cs"/>
        </a:defRPr>
      </a:lvl2pPr>
      <a:lvl3pPr marL="366713" indent="-157163" algn="l" rtl="0" eaLnBrk="0" fontAlgn="base" hangingPunct="0">
        <a:lnSpc>
          <a:spcPct val="90000"/>
        </a:lnSpc>
        <a:spcBef>
          <a:spcPct val="0"/>
        </a:spcBef>
        <a:spcAft>
          <a:spcPts val="1000"/>
        </a:spcAft>
        <a:buClr>
          <a:schemeClr val="tx1"/>
        </a:buClr>
        <a:buFont typeface="Times New Roman" panose="02020603050405020304" pitchFamily="18" charset="0"/>
        <a:buChar char="–"/>
        <a:defRPr sz="2400">
          <a:solidFill>
            <a:schemeClr val="tx1"/>
          </a:solidFill>
          <a:latin typeface="+mn-lt"/>
          <a:cs typeface="+mn-cs"/>
        </a:defRPr>
      </a:lvl3pPr>
      <a:lvl4pPr marL="585788" indent="-204788" algn="l" rtl="0" eaLnBrk="0" fontAlgn="base" hangingPunct="0">
        <a:lnSpc>
          <a:spcPct val="90000"/>
        </a:lnSpc>
        <a:spcBef>
          <a:spcPct val="0"/>
        </a:spcBef>
        <a:spcAft>
          <a:spcPts val="1000"/>
        </a:spcAft>
        <a:buClr>
          <a:schemeClr val="tx1"/>
        </a:buClr>
        <a:buFont typeface="Times New Roman" panose="02020603050405020304" pitchFamily="18" charset="0"/>
        <a:buChar char="•"/>
        <a:defRPr sz="2000">
          <a:solidFill>
            <a:schemeClr val="tx1"/>
          </a:solidFill>
          <a:latin typeface="+mn-lt"/>
          <a:cs typeface="+mn-cs"/>
        </a:defRPr>
      </a:lvl4pPr>
      <a:lvl5pPr marL="790575" indent="-185738" algn="l" rtl="0" eaLnBrk="0" fontAlgn="base" hangingPunct="0">
        <a:lnSpc>
          <a:spcPct val="90000"/>
        </a:lnSpc>
        <a:spcBef>
          <a:spcPct val="0"/>
        </a:spcBef>
        <a:spcAft>
          <a:spcPts val="1000"/>
        </a:spcAft>
        <a:buClr>
          <a:schemeClr val="tx1"/>
        </a:buClr>
        <a:buFont typeface="Times New Roman" panose="02020603050405020304" pitchFamily="18" charset="0"/>
        <a:buChar char="»"/>
        <a:defRPr sz="2000">
          <a:solidFill>
            <a:schemeClr val="tx1"/>
          </a:solidFill>
          <a:latin typeface="+mn-lt"/>
          <a:cs typeface="+mn-cs"/>
        </a:defRPr>
      </a:lvl5pPr>
      <a:lvl6pPr marL="1543050" indent="-285750" algn="l" rtl="0" fontAlgn="base">
        <a:lnSpc>
          <a:spcPct val="90000"/>
        </a:lnSpc>
        <a:spcBef>
          <a:spcPct val="0"/>
        </a:spcBef>
        <a:spcAft>
          <a:spcPts val="1000"/>
        </a:spcAft>
        <a:buClr>
          <a:schemeClr val="hlink"/>
        </a:buClr>
        <a:buFont typeface="Arial" charset="0"/>
        <a:buChar char="»"/>
        <a:defRPr sz="2000">
          <a:solidFill>
            <a:schemeClr val="tx2"/>
          </a:solidFill>
          <a:latin typeface="+mn-lt"/>
          <a:cs typeface="+mn-cs"/>
        </a:defRPr>
      </a:lvl6pPr>
      <a:lvl7pPr marL="2000250" indent="-285750" algn="l" rtl="0" fontAlgn="base">
        <a:lnSpc>
          <a:spcPct val="90000"/>
        </a:lnSpc>
        <a:spcBef>
          <a:spcPct val="0"/>
        </a:spcBef>
        <a:spcAft>
          <a:spcPts val="1000"/>
        </a:spcAft>
        <a:buClr>
          <a:schemeClr val="hlink"/>
        </a:buClr>
        <a:buFont typeface="Arial" charset="0"/>
        <a:buChar char="»"/>
        <a:defRPr sz="2000">
          <a:solidFill>
            <a:schemeClr val="tx2"/>
          </a:solidFill>
          <a:latin typeface="+mn-lt"/>
          <a:cs typeface="+mn-cs"/>
        </a:defRPr>
      </a:lvl7pPr>
      <a:lvl8pPr marL="2457450" indent="-285750" algn="l" rtl="0" fontAlgn="base">
        <a:lnSpc>
          <a:spcPct val="90000"/>
        </a:lnSpc>
        <a:spcBef>
          <a:spcPct val="0"/>
        </a:spcBef>
        <a:spcAft>
          <a:spcPts val="1000"/>
        </a:spcAft>
        <a:buClr>
          <a:schemeClr val="hlink"/>
        </a:buClr>
        <a:buFont typeface="Arial" charset="0"/>
        <a:buChar char="»"/>
        <a:defRPr sz="2000">
          <a:solidFill>
            <a:schemeClr val="tx2"/>
          </a:solidFill>
          <a:latin typeface="+mn-lt"/>
          <a:cs typeface="+mn-cs"/>
        </a:defRPr>
      </a:lvl8pPr>
      <a:lvl9pPr marL="2914650" indent="-285750" algn="l" rtl="0" fontAlgn="base">
        <a:lnSpc>
          <a:spcPct val="90000"/>
        </a:lnSpc>
        <a:spcBef>
          <a:spcPct val="0"/>
        </a:spcBef>
        <a:spcAft>
          <a:spcPts val="1000"/>
        </a:spcAft>
        <a:buClr>
          <a:schemeClr val="hlink"/>
        </a:buClr>
        <a:buFont typeface="Arial" charset="0"/>
        <a:buChar char="»"/>
        <a:defRPr sz="2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100000">
              <a:schemeClr val="bg1"/>
            </a:gs>
          </a:gsLst>
          <a:lin ang="2700000" scaled="1"/>
        </a:gradFill>
        <a:effectLst/>
      </p:bgPr>
    </p:bg>
    <p:spTree>
      <p:nvGrpSpPr>
        <p:cNvPr id="1" name=""/>
        <p:cNvGrpSpPr/>
        <p:nvPr/>
      </p:nvGrpSpPr>
      <p:grpSpPr>
        <a:xfrm>
          <a:off x="0" y="0"/>
          <a:ext cx="0" cy="0"/>
          <a:chOff x="0" y="0"/>
          <a:chExt cx="0" cy="0"/>
        </a:xfrm>
      </p:grpSpPr>
      <p:pic>
        <p:nvPicPr>
          <p:cNvPr id="3074" name="Picture 11" descr="Ribbon Alone_blue"/>
          <p:cNvPicPr>
            <a:picLocks noChangeAspect="1" noChangeArrowheads="1"/>
          </p:cNvPicPr>
          <p:nvPr userDrawn="1"/>
        </p:nvPicPr>
        <p:blipFill>
          <a:blip r:embed="rId13">
            <a:extLst>
              <a:ext uri="{28A0092B-C50C-407E-A947-70E740481C1C}">
                <a14:useLocalDpi xmlns:a14="http://schemas.microsoft.com/office/drawing/2010/main" val="0"/>
              </a:ext>
            </a:extLst>
          </a:blip>
          <a:srcRect t="552"/>
          <a:stretch>
            <a:fillRect/>
          </a:stretch>
        </p:blipFill>
        <p:spPr bwMode="auto">
          <a:xfrm>
            <a:off x="0" y="0"/>
            <a:ext cx="787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1282700" y="1184275"/>
            <a:ext cx="562927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endParaRPr lang="en-GB" altLang="en-US" smtClean="0"/>
          </a:p>
        </p:txBody>
      </p:sp>
      <p:sp>
        <p:nvSpPr>
          <p:cNvPr id="3076" name="Text Placeholder 2"/>
          <p:cNvSpPr>
            <a:spLocks noGrp="1"/>
          </p:cNvSpPr>
          <p:nvPr>
            <p:ph type="body" idx="1"/>
          </p:nvPr>
        </p:nvSpPr>
        <p:spPr bwMode="auto">
          <a:xfrm>
            <a:off x="1282700" y="2408238"/>
            <a:ext cx="460216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cSld>
  <p:clrMap bg1="lt1" tx1="dk1" bg2="lt2" tx2="dk2" accent1="accent1" accent2="accent2" accent3="accent3" accent4="accent4" accent5="accent5" accent6="accent6" hlink="hlink" folHlink="folHlink"/>
  <p:sldLayoutIdLst>
    <p:sldLayoutId id="2147486536" r:id="rId1"/>
    <p:sldLayoutId id="2147486537" r:id="rId2"/>
    <p:sldLayoutId id="2147486538" r:id="rId3"/>
    <p:sldLayoutId id="2147486539" r:id="rId4"/>
    <p:sldLayoutId id="2147486540" r:id="rId5"/>
    <p:sldLayoutId id="2147486541" r:id="rId6"/>
    <p:sldLayoutId id="2147486542" r:id="rId7"/>
    <p:sldLayoutId id="2147486543" r:id="rId8"/>
    <p:sldLayoutId id="2147486544" r:id="rId9"/>
    <p:sldLayoutId id="2147486545" r:id="rId10"/>
    <p:sldLayoutId id="2147486546" r:id="rId11"/>
  </p:sldLayoutIdLst>
  <p:hf sldNum="0" hdr="0" ftr="0"/>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Times New Roman" pitchFamily="18" charset="0"/>
          <a:cs typeface="Times New Roman" pitchFamily="18" charset="0"/>
        </a:defRPr>
      </a:lvl2pPr>
      <a:lvl3pPr algn="l" rtl="0" eaLnBrk="0" fontAlgn="base" hangingPunct="0">
        <a:spcBef>
          <a:spcPct val="0"/>
        </a:spcBef>
        <a:spcAft>
          <a:spcPct val="0"/>
        </a:spcAft>
        <a:defRPr sz="2400">
          <a:solidFill>
            <a:schemeClr val="tx2"/>
          </a:solidFill>
          <a:latin typeface="Times New Roman" pitchFamily="18" charset="0"/>
          <a:cs typeface="Times New Roman" pitchFamily="18" charset="0"/>
        </a:defRPr>
      </a:lvl3pPr>
      <a:lvl4pPr algn="l" rtl="0" eaLnBrk="0" fontAlgn="base" hangingPunct="0">
        <a:spcBef>
          <a:spcPct val="0"/>
        </a:spcBef>
        <a:spcAft>
          <a:spcPct val="0"/>
        </a:spcAft>
        <a:defRPr sz="2400">
          <a:solidFill>
            <a:schemeClr val="tx2"/>
          </a:solidFill>
          <a:latin typeface="Times New Roman" pitchFamily="18" charset="0"/>
          <a:cs typeface="Times New Roman" pitchFamily="18" charset="0"/>
        </a:defRPr>
      </a:lvl4pPr>
      <a:lvl5pPr algn="l" rtl="0" eaLnBrk="0" fontAlgn="base" hangingPunct="0">
        <a:spcBef>
          <a:spcPct val="0"/>
        </a:spcBef>
        <a:spcAft>
          <a:spcPct val="0"/>
        </a:spcAft>
        <a:defRPr sz="2400">
          <a:solidFill>
            <a:schemeClr val="tx2"/>
          </a:solidFill>
          <a:latin typeface="Times New Roman" pitchFamily="18" charset="0"/>
          <a:cs typeface="Times New Roman" pitchFamily="18" charset="0"/>
        </a:defRPr>
      </a:lvl5pPr>
      <a:lvl6pPr marL="457200" algn="l" rtl="0" eaLnBrk="0" fontAlgn="base" hangingPunct="0">
        <a:spcBef>
          <a:spcPct val="0"/>
        </a:spcBef>
        <a:spcAft>
          <a:spcPct val="0"/>
        </a:spcAft>
        <a:defRPr sz="2400">
          <a:solidFill>
            <a:schemeClr val="tx2"/>
          </a:solidFill>
          <a:latin typeface="Times New Roman" pitchFamily="18" charset="0"/>
          <a:cs typeface="Times New Roman" pitchFamily="18" charset="0"/>
        </a:defRPr>
      </a:lvl6pPr>
      <a:lvl7pPr marL="914400" algn="l" rtl="0" eaLnBrk="0" fontAlgn="base" hangingPunct="0">
        <a:spcBef>
          <a:spcPct val="0"/>
        </a:spcBef>
        <a:spcAft>
          <a:spcPct val="0"/>
        </a:spcAft>
        <a:defRPr sz="2400">
          <a:solidFill>
            <a:schemeClr val="tx2"/>
          </a:solidFill>
          <a:latin typeface="Times New Roman" pitchFamily="18" charset="0"/>
          <a:cs typeface="Times New Roman" pitchFamily="18" charset="0"/>
        </a:defRPr>
      </a:lvl7pPr>
      <a:lvl8pPr marL="1371600" algn="l" rtl="0" eaLnBrk="0" fontAlgn="base" hangingPunct="0">
        <a:spcBef>
          <a:spcPct val="0"/>
        </a:spcBef>
        <a:spcAft>
          <a:spcPct val="0"/>
        </a:spcAft>
        <a:defRPr sz="2400">
          <a:solidFill>
            <a:schemeClr val="tx2"/>
          </a:solidFill>
          <a:latin typeface="Times New Roman" pitchFamily="18" charset="0"/>
          <a:cs typeface="Times New Roman" pitchFamily="18" charset="0"/>
        </a:defRPr>
      </a:lvl8pPr>
      <a:lvl9pPr marL="1828800" algn="l" rtl="0" eaLnBrk="0" fontAlgn="base" hangingPunct="0">
        <a:spcBef>
          <a:spcPct val="0"/>
        </a:spcBef>
        <a:spcAft>
          <a:spcPct val="0"/>
        </a:spcAft>
        <a:defRPr sz="2400">
          <a:solidFill>
            <a:schemeClr val="tx2"/>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0"/>
        </a:spcBef>
        <a:spcAft>
          <a:spcPts val="1000"/>
        </a:spcAft>
        <a:buFont typeface="Times New Roman" panose="02020603050405020304" pitchFamily="18" charset="0"/>
        <a:buChar char="•"/>
        <a:defRPr sz="1600">
          <a:solidFill>
            <a:schemeClr val="tx1"/>
          </a:solidFill>
          <a:latin typeface="+mn-lt"/>
          <a:ea typeface="+mn-ea"/>
          <a:cs typeface="+mn-cs"/>
        </a:defRPr>
      </a:lvl1pPr>
      <a:lvl2pPr marL="742950" indent="-741363" algn="l" rtl="0" eaLnBrk="0" fontAlgn="base" hangingPunct="0">
        <a:lnSpc>
          <a:spcPct val="90000"/>
        </a:lnSpc>
        <a:spcBef>
          <a:spcPct val="0"/>
        </a:spcBef>
        <a:spcAft>
          <a:spcPts val="1000"/>
        </a:spcAft>
        <a:buFont typeface="Times New Roman" panose="02020603050405020304" pitchFamily="18" charset="0"/>
        <a:buChar char="–"/>
        <a:defRPr sz="1600">
          <a:solidFill>
            <a:schemeClr val="tx1"/>
          </a:solidFill>
          <a:latin typeface="+mn-lt"/>
          <a:cs typeface="+mn-cs"/>
        </a:defRPr>
      </a:lvl2pPr>
      <a:lvl3pPr marL="266700" indent="-61913" algn="l" rtl="0" eaLnBrk="0" fontAlgn="base" hangingPunct="0">
        <a:lnSpc>
          <a:spcPct val="90000"/>
        </a:lnSpc>
        <a:spcBef>
          <a:spcPct val="0"/>
        </a:spcBef>
        <a:spcAft>
          <a:spcPts val="1000"/>
        </a:spcAft>
        <a:buFont typeface="Times New Roman" panose="02020603050405020304" pitchFamily="18" charset="0"/>
        <a:buChar char="•"/>
        <a:defRPr sz="1600">
          <a:solidFill>
            <a:schemeClr val="tx1"/>
          </a:solidFill>
          <a:latin typeface="+mn-lt"/>
          <a:cs typeface="+mn-cs"/>
        </a:defRPr>
      </a:lvl3pPr>
      <a:lvl4pPr marL="533400" indent="-144463" algn="l" rtl="0" eaLnBrk="0" fontAlgn="base" hangingPunct="0">
        <a:lnSpc>
          <a:spcPct val="90000"/>
        </a:lnSpc>
        <a:spcBef>
          <a:spcPct val="0"/>
        </a:spcBef>
        <a:spcAft>
          <a:spcPts val="1000"/>
        </a:spcAft>
        <a:buFont typeface="Times New Roman" panose="02020603050405020304" pitchFamily="18" charset="0"/>
        <a:buChar char="–"/>
        <a:defRPr sz="1600">
          <a:solidFill>
            <a:schemeClr val="tx1"/>
          </a:solidFill>
          <a:latin typeface="+mn-lt"/>
          <a:cs typeface="+mn-cs"/>
        </a:defRPr>
      </a:lvl4pPr>
      <a:lvl5pPr marL="800100" indent="-209550" algn="l" rtl="0" eaLnBrk="0" fontAlgn="base" hangingPunct="0">
        <a:lnSpc>
          <a:spcPct val="90000"/>
        </a:lnSpc>
        <a:spcBef>
          <a:spcPct val="0"/>
        </a:spcBef>
        <a:spcAft>
          <a:spcPts val="1000"/>
        </a:spcAft>
        <a:buFont typeface="Times New Roman" panose="02020603050405020304" pitchFamily="18" charset="0"/>
        <a:buChar char="»"/>
        <a:defRPr sz="1600">
          <a:solidFill>
            <a:schemeClr val="tx1"/>
          </a:solidFill>
          <a:latin typeface="+mn-lt"/>
          <a:cs typeface="+mn-cs"/>
        </a:defRPr>
      </a:lvl5pPr>
      <a:lvl6pPr marL="1257300" indent="-209550" algn="l" rtl="0" eaLnBrk="0" fontAlgn="base" hangingPunct="0">
        <a:lnSpc>
          <a:spcPct val="90000"/>
        </a:lnSpc>
        <a:spcBef>
          <a:spcPct val="0"/>
        </a:spcBef>
        <a:spcAft>
          <a:spcPts val="1000"/>
        </a:spcAft>
        <a:buFont typeface="Times New Roman" pitchFamily="18" charset="0"/>
        <a:defRPr sz="1600">
          <a:solidFill>
            <a:schemeClr val="tx1"/>
          </a:solidFill>
          <a:latin typeface="+mn-lt"/>
          <a:cs typeface="+mn-cs"/>
        </a:defRPr>
      </a:lvl6pPr>
      <a:lvl7pPr marL="1714500" indent="-209550" algn="l" rtl="0" eaLnBrk="0" fontAlgn="base" hangingPunct="0">
        <a:lnSpc>
          <a:spcPct val="90000"/>
        </a:lnSpc>
        <a:spcBef>
          <a:spcPct val="0"/>
        </a:spcBef>
        <a:spcAft>
          <a:spcPts val="1000"/>
        </a:spcAft>
        <a:buFont typeface="Times New Roman" pitchFamily="18" charset="0"/>
        <a:defRPr sz="1600">
          <a:solidFill>
            <a:schemeClr val="tx1"/>
          </a:solidFill>
          <a:latin typeface="+mn-lt"/>
          <a:cs typeface="+mn-cs"/>
        </a:defRPr>
      </a:lvl7pPr>
      <a:lvl8pPr marL="2171700" indent="-209550" algn="l" rtl="0" eaLnBrk="0" fontAlgn="base" hangingPunct="0">
        <a:lnSpc>
          <a:spcPct val="90000"/>
        </a:lnSpc>
        <a:spcBef>
          <a:spcPct val="0"/>
        </a:spcBef>
        <a:spcAft>
          <a:spcPts val="1000"/>
        </a:spcAft>
        <a:buFont typeface="Times New Roman" pitchFamily="18" charset="0"/>
        <a:defRPr sz="1600">
          <a:solidFill>
            <a:schemeClr val="tx1"/>
          </a:solidFill>
          <a:latin typeface="+mn-lt"/>
          <a:cs typeface="+mn-cs"/>
        </a:defRPr>
      </a:lvl8pPr>
      <a:lvl9pPr marL="2628900" indent="-209550" algn="l" rtl="0" eaLnBrk="0" fontAlgn="base" hangingPunct="0">
        <a:lnSpc>
          <a:spcPct val="90000"/>
        </a:lnSpc>
        <a:spcBef>
          <a:spcPct val="0"/>
        </a:spcBef>
        <a:spcAft>
          <a:spcPts val="1000"/>
        </a:spcAft>
        <a:buFont typeface="Times New Roman" pitchFamily="18" charset="0"/>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1"/>
            </a:gs>
            <a:gs pos="100000">
              <a:schemeClr val="bg2"/>
            </a:gs>
          </a:gsLst>
          <a:lin ang="2700000" scaled="1"/>
        </a:gradFill>
        <a:effectLst/>
      </p:bgPr>
    </p:bg>
    <p:spTree>
      <p:nvGrpSpPr>
        <p:cNvPr id="1" name=""/>
        <p:cNvGrpSpPr/>
        <p:nvPr/>
      </p:nvGrpSpPr>
      <p:grpSpPr>
        <a:xfrm>
          <a:off x="0" y="0"/>
          <a:ext cx="0" cy="0"/>
          <a:chOff x="0" y="0"/>
          <a:chExt cx="0" cy="0"/>
        </a:xfrm>
      </p:grpSpPr>
      <p:pic>
        <p:nvPicPr>
          <p:cNvPr id="4098" name="Picture 11" descr="Ribbon Alone_blue"/>
          <p:cNvPicPr>
            <a:picLocks noChangeAspect="1" noChangeArrowheads="1"/>
          </p:cNvPicPr>
          <p:nvPr userDrawn="1"/>
        </p:nvPicPr>
        <p:blipFill>
          <a:blip r:embed="rId13">
            <a:extLst>
              <a:ext uri="{28A0092B-C50C-407E-A947-70E740481C1C}">
                <a14:useLocalDpi xmlns:a14="http://schemas.microsoft.com/office/drawing/2010/main" val="0"/>
              </a:ext>
            </a:extLst>
          </a:blip>
          <a:srcRect t="552"/>
          <a:stretch>
            <a:fillRect/>
          </a:stretch>
        </p:blipFill>
        <p:spPr bwMode="auto">
          <a:xfrm>
            <a:off x="0" y="0"/>
            <a:ext cx="787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itle Placeholder 1"/>
          <p:cNvSpPr>
            <a:spLocks noGrp="1"/>
          </p:cNvSpPr>
          <p:nvPr>
            <p:ph type="title"/>
          </p:nvPr>
        </p:nvSpPr>
        <p:spPr bwMode="auto">
          <a:xfrm>
            <a:off x="1282700" y="1184275"/>
            <a:ext cx="562927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endParaRPr lang="en-GB" altLang="en-US" smtClean="0"/>
          </a:p>
        </p:txBody>
      </p:sp>
      <p:sp>
        <p:nvSpPr>
          <p:cNvPr id="4100" name="Text Placeholder 2"/>
          <p:cNvSpPr>
            <a:spLocks noGrp="1"/>
          </p:cNvSpPr>
          <p:nvPr>
            <p:ph type="body" idx="1"/>
          </p:nvPr>
        </p:nvSpPr>
        <p:spPr bwMode="auto">
          <a:xfrm>
            <a:off x="1282700" y="2408238"/>
            <a:ext cx="457676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cSld>
  <p:clrMap bg1="lt1" tx1="dk1" bg2="lt2" tx2="dk2" accent1="accent1" accent2="accent2" accent3="accent3" accent4="accent4" accent5="accent5" accent6="accent6" hlink="hlink" folHlink="folHlink"/>
  <p:sldLayoutIdLst>
    <p:sldLayoutId id="2147486547" r:id="rId1"/>
    <p:sldLayoutId id="2147486548" r:id="rId2"/>
    <p:sldLayoutId id="2147486549" r:id="rId3"/>
    <p:sldLayoutId id="2147486550" r:id="rId4"/>
    <p:sldLayoutId id="2147486551" r:id="rId5"/>
    <p:sldLayoutId id="2147486552" r:id="rId6"/>
    <p:sldLayoutId id="2147486553" r:id="rId7"/>
    <p:sldLayoutId id="2147486554" r:id="rId8"/>
    <p:sldLayoutId id="2147486555" r:id="rId9"/>
    <p:sldLayoutId id="2147486556" r:id="rId10"/>
    <p:sldLayoutId id="2147486557" r:id="rId11"/>
  </p:sldLayoutIdLst>
  <p:hf sldNum="0" hdr="0" ftr="0"/>
  <p:txStyles>
    <p:title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2pPr>
      <a:lvl3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3pPr>
      <a:lvl4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4pPr>
      <a:lvl5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5pPr>
      <a:lvl6pPr marL="4572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6pPr>
      <a:lvl7pPr marL="9144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7pPr>
      <a:lvl8pPr marL="13716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8pPr>
      <a:lvl9pPr marL="18288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ea typeface="+mn-ea"/>
          <a:cs typeface="+mn-cs"/>
        </a:defRPr>
      </a:lvl1pPr>
      <a:lvl2pPr marL="742950" indent="-7413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2pPr>
      <a:lvl3pPr marL="266700" indent="-6191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3pPr>
      <a:lvl4pPr marL="533400" indent="-1444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4pPr>
      <a:lvl5pPr marL="800100" indent="-20955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5pPr>
      <a:lvl6pPr marL="12573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6pPr>
      <a:lvl7pPr marL="17145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7pPr>
      <a:lvl8pPr marL="21717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8pPr>
      <a:lvl9pPr marL="26289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2"/>
            </a:gs>
            <a:gs pos="100000">
              <a:srgbClr val="3A0000"/>
            </a:gs>
          </a:gsLst>
          <a:lin ang="2700000" scaled="1"/>
        </a:gradFill>
        <a:effectLst/>
      </p:bgPr>
    </p:bg>
    <p:spTree>
      <p:nvGrpSpPr>
        <p:cNvPr id="1" name=""/>
        <p:cNvGrpSpPr/>
        <p:nvPr/>
      </p:nvGrpSpPr>
      <p:grpSpPr>
        <a:xfrm>
          <a:off x="0" y="0"/>
          <a:ext cx="0" cy="0"/>
          <a:chOff x="0" y="0"/>
          <a:chExt cx="0" cy="0"/>
        </a:xfrm>
      </p:grpSpPr>
      <p:pic>
        <p:nvPicPr>
          <p:cNvPr id="5122" name="Picture 6" descr="Ribbon Alon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7880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le Placeholder 1"/>
          <p:cNvSpPr>
            <a:spLocks noGrp="1"/>
          </p:cNvSpPr>
          <p:nvPr>
            <p:ph type="title"/>
          </p:nvPr>
        </p:nvSpPr>
        <p:spPr bwMode="auto">
          <a:xfrm>
            <a:off x="1282700" y="1184275"/>
            <a:ext cx="5637213"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endParaRPr lang="en-GB" altLang="en-US" smtClean="0"/>
          </a:p>
        </p:txBody>
      </p:sp>
      <p:sp>
        <p:nvSpPr>
          <p:cNvPr id="5124" name="Text Placeholder 2"/>
          <p:cNvSpPr>
            <a:spLocks noGrp="1"/>
          </p:cNvSpPr>
          <p:nvPr>
            <p:ph type="body" idx="1"/>
          </p:nvPr>
        </p:nvSpPr>
        <p:spPr bwMode="auto">
          <a:xfrm>
            <a:off x="1282700" y="2408238"/>
            <a:ext cx="4567238"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cSld>
  <p:clrMap bg1="lt1" tx1="dk1" bg2="lt2" tx2="dk2" accent1="accent1" accent2="accent2" accent3="accent3" accent4="accent4" accent5="accent5" accent6="accent6" hlink="hlink" folHlink="folHlink"/>
  <p:sldLayoutIdLst>
    <p:sldLayoutId id="2147486558" r:id="rId1"/>
    <p:sldLayoutId id="2147486559" r:id="rId2"/>
    <p:sldLayoutId id="2147486560" r:id="rId3"/>
    <p:sldLayoutId id="2147486561" r:id="rId4"/>
    <p:sldLayoutId id="2147486562" r:id="rId5"/>
    <p:sldLayoutId id="2147486563" r:id="rId6"/>
    <p:sldLayoutId id="2147486564" r:id="rId7"/>
    <p:sldLayoutId id="2147486565" r:id="rId8"/>
    <p:sldLayoutId id="2147486566" r:id="rId9"/>
    <p:sldLayoutId id="2147486567" r:id="rId10"/>
    <p:sldLayoutId id="2147486568" r:id="rId11"/>
  </p:sldLayoutIdLst>
  <p:hf sldNum="0" hdr="0" ftr="0"/>
  <p:txStyles>
    <p:title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2pPr>
      <a:lvl3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3pPr>
      <a:lvl4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4pPr>
      <a:lvl5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5pPr>
      <a:lvl6pPr marL="4572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6pPr>
      <a:lvl7pPr marL="9144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7pPr>
      <a:lvl8pPr marL="13716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8pPr>
      <a:lvl9pPr marL="18288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ea typeface="+mn-ea"/>
          <a:cs typeface="+mn-cs"/>
        </a:defRPr>
      </a:lvl1pPr>
      <a:lvl2pPr marL="742950" indent="-7413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2pPr>
      <a:lvl3pPr marL="266700" indent="-6191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3pPr>
      <a:lvl4pPr marL="533400" indent="-1444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4pPr>
      <a:lvl5pPr marL="800100" indent="-20955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5pPr>
      <a:lvl6pPr marL="12573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6pPr>
      <a:lvl7pPr marL="17145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7pPr>
      <a:lvl8pPr marL="21717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8pPr>
      <a:lvl9pPr marL="26289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folHlink"/>
            </a:gs>
            <a:gs pos="100000">
              <a:schemeClr val="bg2"/>
            </a:gs>
          </a:gsLst>
          <a:lin ang="2700000" scaled="1"/>
        </a:gradFill>
        <a:effectLst/>
      </p:bgPr>
    </p:bg>
    <p:spTree>
      <p:nvGrpSpPr>
        <p:cNvPr id="1" name=""/>
        <p:cNvGrpSpPr/>
        <p:nvPr/>
      </p:nvGrpSpPr>
      <p:grpSpPr>
        <a:xfrm>
          <a:off x="0" y="0"/>
          <a:ext cx="0" cy="0"/>
          <a:chOff x="0" y="0"/>
          <a:chExt cx="0" cy="0"/>
        </a:xfrm>
      </p:grpSpPr>
      <p:pic>
        <p:nvPicPr>
          <p:cNvPr id="6146" name="Picture 11" descr="Ribbon Alone_blue"/>
          <p:cNvPicPr>
            <a:picLocks noChangeAspect="1" noChangeArrowheads="1"/>
          </p:cNvPicPr>
          <p:nvPr userDrawn="1"/>
        </p:nvPicPr>
        <p:blipFill>
          <a:blip r:embed="rId13">
            <a:extLst>
              <a:ext uri="{28A0092B-C50C-407E-A947-70E740481C1C}">
                <a14:useLocalDpi xmlns:a14="http://schemas.microsoft.com/office/drawing/2010/main" val="0"/>
              </a:ext>
            </a:extLst>
          </a:blip>
          <a:srcRect t="552"/>
          <a:stretch>
            <a:fillRect/>
          </a:stretch>
        </p:blipFill>
        <p:spPr bwMode="auto">
          <a:xfrm>
            <a:off x="0" y="0"/>
            <a:ext cx="787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Placeholder 1"/>
          <p:cNvSpPr>
            <a:spLocks noGrp="1"/>
          </p:cNvSpPr>
          <p:nvPr>
            <p:ph type="title"/>
          </p:nvPr>
        </p:nvSpPr>
        <p:spPr bwMode="auto">
          <a:xfrm>
            <a:off x="1282700" y="1184275"/>
            <a:ext cx="56467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endParaRPr lang="en-GB" altLang="en-US" smtClean="0"/>
          </a:p>
        </p:txBody>
      </p:sp>
      <p:sp>
        <p:nvSpPr>
          <p:cNvPr id="6148" name="Text Placeholder 2"/>
          <p:cNvSpPr>
            <a:spLocks noGrp="1"/>
          </p:cNvSpPr>
          <p:nvPr>
            <p:ph type="body" idx="1"/>
          </p:nvPr>
        </p:nvSpPr>
        <p:spPr bwMode="auto">
          <a:xfrm>
            <a:off x="1282700" y="2408238"/>
            <a:ext cx="460216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cSld>
  <p:clrMap bg1="lt1" tx1="dk1" bg2="lt2" tx2="dk2" accent1="accent1" accent2="accent2" accent3="accent3" accent4="accent4" accent5="accent5" accent6="accent6" hlink="hlink" folHlink="folHlink"/>
  <p:sldLayoutIdLst>
    <p:sldLayoutId id="2147486569" r:id="rId1"/>
    <p:sldLayoutId id="2147486570" r:id="rId2"/>
    <p:sldLayoutId id="2147486571" r:id="rId3"/>
    <p:sldLayoutId id="2147486572" r:id="rId4"/>
    <p:sldLayoutId id="2147486573" r:id="rId5"/>
    <p:sldLayoutId id="2147486574" r:id="rId6"/>
    <p:sldLayoutId id="2147486575" r:id="rId7"/>
    <p:sldLayoutId id="2147486576" r:id="rId8"/>
    <p:sldLayoutId id="2147486577" r:id="rId9"/>
    <p:sldLayoutId id="2147486578" r:id="rId10"/>
    <p:sldLayoutId id="2147486579" r:id="rId11"/>
  </p:sldLayoutIdLst>
  <p:hf sldNum="0" hdr="0" ftr="0"/>
  <p:txStyles>
    <p:title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2pPr>
      <a:lvl3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3pPr>
      <a:lvl4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4pPr>
      <a:lvl5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5pPr>
      <a:lvl6pPr marL="4572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6pPr>
      <a:lvl7pPr marL="9144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7pPr>
      <a:lvl8pPr marL="13716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8pPr>
      <a:lvl9pPr marL="18288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ea typeface="+mn-ea"/>
          <a:cs typeface="+mn-cs"/>
        </a:defRPr>
      </a:lvl1pPr>
      <a:lvl2pPr marL="742950" indent="-7413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2pPr>
      <a:lvl3pPr marL="266700" indent="-6191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3pPr>
      <a:lvl4pPr marL="533400" indent="-1444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4pPr>
      <a:lvl5pPr marL="800100" indent="-20955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5pPr>
      <a:lvl6pPr marL="12573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6pPr>
      <a:lvl7pPr marL="17145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7pPr>
      <a:lvl8pPr marL="21717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8pPr>
      <a:lvl9pPr marL="26289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7170" name="Picture 6" descr="Ribbon Alon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7880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Placeholder 1"/>
          <p:cNvSpPr>
            <a:spLocks noGrp="1"/>
          </p:cNvSpPr>
          <p:nvPr>
            <p:ph type="title"/>
          </p:nvPr>
        </p:nvSpPr>
        <p:spPr bwMode="auto">
          <a:xfrm>
            <a:off x="1282700" y="1184275"/>
            <a:ext cx="564515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endParaRPr lang="en-GB" altLang="en-US" smtClean="0"/>
          </a:p>
        </p:txBody>
      </p:sp>
      <p:sp>
        <p:nvSpPr>
          <p:cNvPr id="7172" name="Text Placeholder 2"/>
          <p:cNvSpPr>
            <a:spLocks noGrp="1"/>
          </p:cNvSpPr>
          <p:nvPr>
            <p:ph type="body" idx="1"/>
          </p:nvPr>
        </p:nvSpPr>
        <p:spPr bwMode="auto">
          <a:xfrm>
            <a:off x="1282700" y="2408238"/>
            <a:ext cx="45847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Tree>
  </p:cSld>
  <p:clrMap bg1="lt1" tx1="dk1" bg2="lt2" tx2="dk2" accent1="accent1" accent2="accent2" accent3="accent3" accent4="accent4" accent5="accent5" accent6="accent6" hlink="hlink" folHlink="folHlink"/>
  <p:sldLayoutIdLst>
    <p:sldLayoutId id="2147486580" r:id="rId1"/>
    <p:sldLayoutId id="2147486581" r:id="rId2"/>
    <p:sldLayoutId id="2147486582" r:id="rId3"/>
    <p:sldLayoutId id="2147486583" r:id="rId4"/>
    <p:sldLayoutId id="2147486584" r:id="rId5"/>
    <p:sldLayoutId id="2147486585" r:id="rId6"/>
    <p:sldLayoutId id="2147486586" r:id="rId7"/>
    <p:sldLayoutId id="2147486587" r:id="rId8"/>
    <p:sldLayoutId id="2147486588" r:id="rId9"/>
    <p:sldLayoutId id="2147486589" r:id="rId10"/>
    <p:sldLayoutId id="2147486590" r:id="rId11"/>
  </p:sldLayoutIdLst>
  <p:hf sldNum="0" hdr="0" ftr="0"/>
  <p:txStyles>
    <p:titleStyle>
      <a:lvl1pPr algn="l" rtl="0" eaLnBrk="0" fontAlgn="base" hangingPunct="0">
        <a:spcBef>
          <a:spcPct val="0"/>
        </a:spcBef>
        <a:spcAft>
          <a:spcPct val="0"/>
        </a:spcAft>
        <a:defRPr sz="24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2pPr>
      <a:lvl3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3pPr>
      <a:lvl4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4pPr>
      <a:lvl5pPr algn="l" rtl="0" eaLnBrk="0" fontAlgn="base" hangingPunct="0">
        <a:spcBef>
          <a:spcPct val="0"/>
        </a:spcBef>
        <a:spcAft>
          <a:spcPct val="0"/>
        </a:spcAft>
        <a:defRPr sz="2400">
          <a:solidFill>
            <a:schemeClr val="bg1"/>
          </a:solidFill>
          <a:latin typeface="Times New Roman" pitchFamily="18" charset="0"/>
          <a:cs typeface="Times New Roman" pitchFamily="18" charset="0"/>
        </a:defRPr>
      </a:lvl5pPr>
      <a:lvl6pPr marL="4572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6pPr>
      <a:lvl7pPr marL="9144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7pPr>
      <a:lvl8pPr marL="13716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8pPr>
      <a:lvl9pPr marL="1828800" algn="l" rtl="0" eaLnBrk="0" fontAlgn="base" hangingPunct="0">
        <a:spcBef>
          <a:spcPct val="0"/>
        </a:spcBef>
        <a:spcAft>
          <a:spcPct val="0"/>
        </a:spcAft>
        <a:defRPr sz="2400">
          <a:solidFill>
            <a:schemeClr val="bg1"/>
          </a:solidFill>
          <a:latin typeface="Times New Roman" pitchFamily="18" charset="0"/>
          <a:cs typeface="Times New Roman" pitchFamily="18" charset="0"/>
        </a:defRPr>
      </a:lvl9pPr>
    </p:titleStyle>
    <p:bodyStyle>
      <a:lvl1pPr marL="342900" indent="-34290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ea typeface="+mn-ea"/>
          <a:cs typeface="+mn-cs"/>
        </a:defRPr>
      </a:lvl1pPr>
      <a:lvl2pPr marL="742950" indent="-7413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2pPr>
      <a:lvl3pPr marL="266700" indent="-6191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3pPr>
      <a:lvl4pPr marL="533400" indent="-144463"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4pPr>
      <a:lvl5pPr marL="800100" indent="-209550" algn="l" rtl="0" eaLnBrk="0" fontAlgn="base" hangingPunct="0">
        <a:lnSpc>
          <a:spcPct val="90000"/>
        </a:lnSpc>
        <a:spcBef>
          <a:spcPct val="0"/>
        </a:spcBef>
        <a:spcAft>
          <a:spcPts val="1000"/>
        </a:spcAft>
        <a:buFont typeface="Times New Roman" panose="02020603050405020304" pitchFamily="18" charset="0"/>
        <a:buChar char="»"/>
        <a:defRPr sz="1600">
          <a:solidFill>
            <a:schemeClr val="bg1"/>
          </a:solidFill>
          <a:latin typeface="+mn-lt"/>
          <a:cs typeface="+mn-cs"/>
        </a:defRPr>
      </a:lvl5pPr>
      <a:lvl6pPr marL="12573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6pPr>
      <a:lvl7pPr marL="17145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7pPr>
      <a:lvl8pPr marL="21717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8pPr>
      <a:lvl9pPr marL="2628900" indent="-209550" algn="l" rtl="0" eaLnBrk="0" fontAlgn="base" hangingPunct="0">
        <a:lnSpc>
          <a:spcPct val="90000"/>
        </a:lnSpc>
        <a:spcBef>
          <a:spcPct val="0"/>
        </a:spcBef>
        <a:spcAft>
          <a:spcPts val="1000"/>
        </a:spcAft>
        <a:buFont typeface="Times New Roman" pitchFamily="18" charset="0"/>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treasury.gov/resource-center/sanctions/OFAC-Enforcement/Pages/OFAC-Recent-Actions.aspx"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treasury.gov/resource-center/sanctions/OFAC-Enforcement/Pages/OFAC-Recent-Actions.aspx" TargetMode="External"/><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60.jpeg"/><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5.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notesSlide" Target="../notesSlides/notesSlide29.xml"/><Relationship Id="rId7" Type="http://schemas.openxmlformats.org/officeDocument/2006/relationships/image" Target="../media/image81.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80.png"/><Relationship Id="rId5" Type="http://schemas.openxmlformats.org/officeDocument/2006/relationships/image" Target="../media/image98.png"/><Relationship Id="rId4" Type="http://schemas.openxmlformats.org/officeDocument/2006/relationships/image" Target="../media/image9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6.jpe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14.jpeg"/></Relationships>
</file>

<file path=ppt/slides/_rels/slide3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15.jpe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mailto:GroupComplianceSanctionsHelpDesk@qnb.com" TargetMode="External"/><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21.jpeg"/><Relationship Id="rId5" Type="http://schemas.openxmlformats.org/officeDocument/2006/relationships/image" Target="../media/image120.png"/><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122.jpe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03.png"/><Relationship Id="rId7" Type="http://schemas.openxmlformats.org/officeDocument/2006/relationships/image" Target="../media/image124.jpe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22.jpeg"/><Relationship Id="rId5" Type="http://schemas.openxmlformats.org/officeDocument/2006/relationships/image" Target="../media/image123.jpe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22.jpe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2.jpe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comments" Target="../comments/comment2.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30.jpeg"/><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31.jpe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vectors/world-map-earth-global-continents-306338/"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22.jpe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22.jpe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34.png"/><Relationship Id="rId4" Type="http://schemas.openxmlformats.org/officeDocument/2006/relationships/image" Target="../media/image133.png"/></Relationships>
</file>

<file path=ppt/slides/_rels/slide5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35.jpeg"/></Relationships>
</file>

<file path=ppt/slides/_rels/slide5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5.jpeg"/></Relationships>
</file>

<file path=ppt/slides/_rels/slide5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5.jpeg"/></Relationships>
</file>

<file path=ppt/slides/_rels/slide5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41.jpeg"/><Relationship Id="rId4" Type="http://schemas.openxmlformats.org/officeDocument/2006/relationships/image" Target="../media/image140.jpeg"/></Relationships>
</file>

<file path=ppt/slides/_rels/slide5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41.jpeg"/><Relationship Id="rId5" Type="http://schemas.openxmlformats.org/officeDocument/2006/relationships/image" Target="../media/image134.png"/><Relationship Id="rId4" Type="http://schemas.openxmlformats.org/officeDocument/2006/relationships/image" Target="../media/image136.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35.jpeg"/></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e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www.wsj.com/articles/u-s-sanctions-compliance-fines-hit-decade-high-11564057920" TargetMode="External"/><Relationship Id="rId3" Type="http://schemas.openxmlformats.org/officeDocument/2006/relationships/hyperlink" Target="http://authorit/AuthorIT/Policy%20Documents/Consolidated%20Approved%20Policies/index.htm#95537.htm" TargetMode="External"/><Relationship Id="rId7" Type="http://schemas.openxmlformats.org/officeDocument/2006/relationships/hyperlink" Target="https://www.investopedia.com/articles/economics/10/economic-sanctions.asp"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www.iep.utm.edu/eth-ec-s/" TargetMode="External"/><Relationship Id="rId5" Type="http://schemas.openxmlformats.org/officeDocument/2006/relationships/hyperlink" Target="https://www.cfr.org/backgrounder/what-are-economic-sanctions" TargetMode="External"/><Relationship Id="rId4" Type="http://schemas.openxmlformats.org/officeDocument/2006/relationships/hyperlink" Target="http://authorit/AuthorIT/Circulars_Qatar/English/Operations%20Circulars%202018/index.htm#112612.htm" TargetMode="External"/><Relationship Id="rId9" Type="http://schemas.openxmlformats.org/officeDocument/2006/relationships/hyperlink" Target="mailto:GroupComplianceSanctionsHelpDesk@qnb.com"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xml"/><Relationship Id="rId5" Type="http://schemas.openxmlformats.org/officeDocument/2006/relationships/hyperlink" Target="https://www.treasury.gov/resource-center/sanctions/OFAC-Enforcement/Pages/OFAC-Recent-Actions.aspx" TargetMode="Externa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treasury.gov/resource-center/sanctions/OFAC-Enforcement/Pages/OFAC-Recent-Actions.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p:cNvSpPr>
          <p:nvPr>
            <p:ph type="ctrTitle"/>
          </p:nvPr>
        </p:nvSpPr>
        <p:spPr>
          <a:xfrm>
            <a:off x="2938463" y="2693988"/>
            <a:ext cx="5754687" cy="1470025"/>
          </a:xfrm>
        </p:spPr>
        <p:txBody>
          <a:bodyPr anchor="ctr"/>
          <a:lstStyle/>
          <a:p>
            <a:pPr algn="r" rtl="1" eaLnBrk="1" hangingPunct="1"/>
            <a:r>
              <a:rPr lang="ar-EG" altLang="en-US" sz="2800" dirty="0" smtClean="0"/>
              <a:t>الوعي بالعقوبات</a:t>
            </a:r>
            <a:endParaRPr lang="en-GB" alt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4581526" y="3169786"/>
            <a:ext cx="911224" cy="1475239"/>
          </a:xfrm>
          <a:prstGeom prst="rect">
            <a:avLst/>
          </a:prstGeom>
        </p:spPr>
      </p:pic>
      <p:sp>
        <p:nvSpPr>
          <p:cNvPr id="26626" name="Slide Number Placeholder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E70BC47-C603-47CC-A7B3-1CD9F2FB3F47}" type="slidenum">
              <a:rPr lang="en-GB" altLang="en-US" smtClean="0"/>
              <a:pPr/>
              <a:t>10</a:t>
            </a:fld>
            <a:endParaRPr lang="en-GB" altLang="en-US" smtClean="0"/>
          </a:p>
        </p:txBody>
      </p:sp>
      <p:sp>
        <p:nvSpPr>
          <p:cNvPr id="6" name="Rectangle 8">
            <a:extLst/>
          </p:cNvPr>
          <p:cNvSpPr txBox="1">
            <a:spLocks/>
          </p:cNvSpPr>
          <p:nvPr/>
        </p:nvSpPr>
        <p:spPr>
          <a:xfrm>
            <a:off x="68263" y="185738"/>
            <a:ext cx="9331325"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defRPr/>
            </a:pPr>
            <a:r>
              <a:rPr lang="en-GB" altLang="en-US" kern="0" dirty="0"/>
              <a:t>Pop-up</a:t>
            </a:r>
            <a:br>
              <a:rPr lang="en-GB" altLang="en-US" kern="0" dirty="0"/>
            </a:br>
            <a:endParaRPr lang="en-GB" altLang="en-US" sz="1400" kern="0" dirty="0">
              <a:solidFill>
                <a:schemeClr val="tx1"/>
              </a:solidFill>
            </a:endParaRPr>
          </a:p>
        </p:txBody>
      </p:sp>
      <p:sp>
        <p:nvSpPr>
          <p:cNvPr id="26628" name="Rectangle 6"/>
          <p:cNvSpPr>
            <a:spLocks noChangeArrowheads="1"/>
          </p:cNvSpPr>
          <p:nvPr/>
        </p:nvSpPr>
        <p:spPr bwMode="auto">
          <a:xfrm>
            <a:off x="68263" y="725488"/>
            <a:ext cx="2022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Aft>
                <a:spcPts val="600"/>
              </a:spcAft>
              <a:buClr>
                <a:srgbClr val="960000"/>
              </a:buClr>
              <a:buFont typeface="Times New Roman" panose="02020603050405020304" pitchFamily="18" charset="0"/>
              <a:buNone/>
            </a:pPr>
            <a:r>
              <a:rPr lang="en-US" altLang="en-US" sz="1400"/>
              <a:t>2018</a:t>
            </a:r>
          </a:p>
        </p:txBody>
      </p:sp>
      <p:sp>
        <p:nvSpPr>
          <p:cNvPr id="26629" name="Text Box 13"/>
          <p:cNvSpPr txBox="1">
            <a:spLocks noChangeArrowheads="1"/>
          </p:cNvSpPr>
          <p:nvPr/>
        </p:nvSpPr>
        <p:spPr bwMode="auto">
          <a:xfrm>
            <a:off x="1482725" y="6532563"/>
            <a:ext cx="77612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r>
              <a:rPr lang="en-US" altLang="en-US" sz="800"/>
              <a:t>Source: </a:t>
            </a:r>
            <a:r>
              <a:rPr lang="en-US" altLang="en-US" sz="800">
                <a:hlinkClick r:id="rId4"/>
              </a:rPr>
              <a:t>https://www.treasury.gov/resource-center/sanctions/OFAC-Enforcement/Pages/OFAC-Recent-Actions.aspx</a:t>
            </a:r>
            <a:endParaRPr lang="en-US" altLang="en-US" sz="800"/>
          </a:p>
        </p:txBody>
      </p:sp>
      <p:sp>
        <p:nvSpPr>
          <p:cNvPr id="2" name="Rectangle: Top Corners Snipped 1">
            <a:extLst/>
          </p:cNvPr>
          <p:cNvSpPr/>
          <p:nvPr/>
        </p:nvSpPr>
        <p:spPr>
          <a:xfrm>
            <a:off x="177800" y="1095375"/>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632" name="Rectangle 2"/>
          <p:cNvSpPr>
            <a:spLocks noChangeArrowheads="1"/>
          </p:cNvSpPr>
          <p:nvPr/>
        </p:nvSpPr>
        <p:spPr bwMode="auto">
          <a:xfrm>
            <a:off x="261938" y="2254250"/>
            <a:ext cx="42767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a:t>
            </a:r>
            <a:r>
              <a:rPr lang="en-US" altLang="en-US" sz="1400" dirty="0" smtClean="0"/>
              <a:t> </a:t>
            </a:r>
            <a:r>
              <a:rPr lang="ar-EG" altLang="en-US" sz="1400" dirty="0" smtClean="0"/>
              <a:t> سوسيتيه جنرال (</a:t>
            </a:r>
            <a:r>
              <a:rPr lang="en-US" altLang="en-US" sz="1400" dirty="0" err="1"/>
              <a:t>Societe</a:t>
            </a:r>
            <a:r>
              <a:rPr lang="en-US" altLang="en-US" sz="1400" dirty="0"/>
              <a:t> </a:t>
            </a:r>
            <a:r>
              <a:rPr lang="en-US" altLang="en-US" sz="1400" dirty="0" err="1"/>
              <a:t>Generale</a:t>
            </a:r>
            <a:r>
              <a:rPr lang="en-US" altLang="en-US" sz="1400" dirty="0"/>
              <a:t> </a:t>
            </a:r>
            <a:r>
              <a:rPr lang="ar-EG" altLang="en-US" sz="1400" dirty="0" smtClean="0"/>
              <a:t>) </a:t>
            </a:r>
            <a:r>
              <a:rPr lang="ar-EG" altLang="en-US" sz="1400" dirty="0"/>
              <a:t>على دفع </a:t>
            </a:r>
            <a:r>
              <a:rPr lang="ar-EG" altLang="en-US" sz="1400" dirty="0" smtClean="0"/>
              <a:t>53 مليون دولار </a:t>
            </a:r>
            <a:r>
              <a:rPr lang="ar-EG" altLang="en-US" sz="1400" dirty="0"/>
              <a:t>أمريكي لتسوية التزاماتها المدنية المحتملة عن الانتهاكات الواضحة من قبل </a:t>
            </a:r>
            <a:r>
              <a:rPr lang="ar-EG" altLang="en-US" sz="1400" dirty="0" smtClean="0"/>
              <a:t>كوبا لبرامج </a:t>
            </a:r>
            <a:r>
              <a:rPr lang="ar-EG" altLang="en-US" sz="1400" dirty="0"/>
              <a:t>العقوبات المفروضة من قبل الولايات المتحدة</a:t>
            </a:r>
            <a:r>
              <a:rPr lang="ar-EG" altLang="en-US" sz="1400" dirty="0" smtClean="0"/>
              <a:t>.</a:t>
            </a:r>
            <a:endParaRPr lang="en-US" altLang="en-US" sz="1400" dirty="0"/>
          </a:p>
        </p:txBody>
      </p:sp>
      <p:sp>
        <p:nvSpPr>
          <p:cNvPr id="20" name="Rectangle: Top Corners Snipped 19">
            <a:extLst/>
          </p:cNvPr>
          <p:cNvSpPr/>
          <p:nvPr/>
        </p:nvSpPr>
        <p:spPr>
          <a:xfrm>
            <a:off x="5418138" y="1095375"/>
            <a:ext cx="4403725" cy="218026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Top Corners Snipped 20">
            <a:extLst/>
          </p:cNvPr>
          <p:cNvSpPr/>
          <p:nvPr/>
        </p:nvSpPr>
        <p:spPr>
          <a:xfrm>
            <a:off x="261938" y="4254500"/>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Top Corners Snipped 21">
            <a:extLst/>
          </p:cNvPr>
          <p:cNvSpPr/>
          <p:nvPr/>
        </p:nvSpPr>
        <p:spPr>
          <a:xfrm>
            <a:off x="5418138" y="4254500"/>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636" name="Rectangle 24"/>
          <p:cNvSpPr>
            <a:spLocks noChangeArrowheads="1"/>
          </p:cNvSpPr>
          <p:nvPr/>
        </p:nvSpPr>
        <p:spPr bwMode="auto">
          <a:xfrm>
            <a:off x="304800" y="5310188"/>
            <a:ext cx="43783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a:t>وافقت </a:t>
            </a:r>
            <a:r>
              <a:rPr lang="ar-EG" altLang="en-US" sz="1400" dirty="0" smtClean="0"/>
              <a:t>كوبهام (</a:t>
            </a:r>
            <a:r>
              <a:rPr lang="en-US" altLang="en-US" sz="1400" dirty="0" err="1" smtClean="0"/>
              <a:t>Cobham</a:t>
            </a:r>
            <a:r>
              <a:rPr lang="ar-EG" altLang="en-US" sz="1400" dirty="0" smtClean="0"/>
              <a:t>) على دفع 145 ألف دولار أمريكي لتسوية </a:t>
            </a:r>
            <a:r>
              <a:rPr lang="ar-EG" altLang="en-US" sz="1400" dirty="0"/>
              <a:t>التزاماتها المدنية المحتملة عن الانتهاكات الواضحة من قبل </a:t>
            </a:r>
            <a:r>
              <a:rPr lang="ar-EG" altLang="en-US" sz="1400" dirty="0" smtClean="0"/>
              <a:t>السودان </a:t>
            </a:r>
            <a:r>
              <a:rPr lang="ar-EG" altLang="en-US" sz="1400" dirty="0"/>
              <a:t>لبرامج العقوبات المفروضة من قبل الولايات المتحدة</a:t>
            </a:r>
            <a:r>
              <a:rPr lang="ar-EG" altLang="en-US" sz="1400" dirty="0" smtClean="0"/>
              <a:t>.</a:t>
            </a:r>
            <a:endParaRPr lang="en-US" altLang="en-US" sz="1400" dirty="0"/>
          </a:p>
        </p:txBody>
      </p:sp>
      <p:sp>
        <p:nvSpPr>
          <p:cNvPr id="26637" name="Rectangle 27"/>
          <p:cNvSpPr>
            <a:spLocks noChangeArrowheads="1"/>
          </p:cNvSpPr>
          <p:nvPr/>
        </p:nvSpPr>
        <p:spPr bwMode="auto">
          <a:xfrm>
            <a:off x="5410854" y="2280712"/>
            <a:ext cx="44465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a:t>وافقت </a:t>
            </a:r>
            <a:r>
              <a:rPr lang="ar-EG" altLang="en-US" sz="1400" dirty="0" smtClean="0"/>
              <a:t>جي بي مورجان تشيز &amp; كو (</a:t>
            </a:r>
            <a:r>
              <a:rPr lang="en-US" altLang="en-US" sz="1400" dirty="0"/>
              <a:t>JP Morgan Chase &amp; Co</a:t>
            </a:r>
            <a:r>
              <a:rPr lang="ar-EG" altLang="en-US" sz="1400" dirty="0" smtClean="0"/>
              <a:t>) على </a:t>
            </a:r>
            <a:r>
              <a:rPr lang="ar-EG" altLang="en-US" sz="1400" dirty="0"/>
              <a:t>دفع </a:t>
            </a:r>
            <a:r>
              <a:rPr lang="ar-EG" altLang="en-US" sz="1400" dirty="0" smtClean="0"/>
              <a:t>5 مليون دولار </a:t>
            </a:r>
            <a:r>
              <a:rPr lang="ar-EG" altLang="en-US" sz="1400" dirty="0"/>
              <a:t>أمريكي لتسوية التزاماتها المدنية المحتملة عن الانتهاكات الواضحة من قبل انتشار أسلحة الدمار الشامل </a:t>
            </a:r>
            <a:r>
              <a:rPr lang="ar-EG" altLang="en-US" sz="1400" b="1" dirty="0"/>
              <a:t>(</a:t>
            </a:r>
            <a:r>
              <a:rPr lang="en-US" altLang="en-US" sz="1400" b="1" dirty="0"/>
              <a:t>WMDP</a:t>
            </a:r>
            <a:r>
              <a:rPr lang="ar-EG" altLang="en-US" sz="1400" b="1" dirty="0"/>
              <a:t>) </a:t>
            </a:r>
            <a:r>
              <a:rPr lang="ar-EG" altLang="en-US" sz="1400" dirty="0"/>
              <a:t>وكوبا وإيران والسودان لبرامج العقوبات المفروضة من قبل الولايات المتحدة</a:t>
            </a:r>
            <a:r>
              <a:rPr lang="ar-EG" altLang="en-US" sz="1400" dirty="0" smtClean="0"/>
              <a:t>.</a:t>
            </a:r>
            <a:endParaRPr lang="en-US" altLang="en-US" sz="1400" dirty="0"/>
          </a:p>
        </p:txBody>
      </p:sp>
      <p:sp>
        <p:nvSpPr>
          <p:cNvPr id="26638" name="Rectangle 30"/>
          <p:cNvSpPr>
            <a:spLocks noChangeArrowheads="1"/>
          </p:cNvSpPr>
          <p:nvPr/>
        </p:nvSpPr>
        <p:spPr bwMode="auto">
          <a:xfrm>
            <a:off x="5518150" y="5491163"/>
            <a:ext cx="43291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a:t>وافقت </a:t>
            </a:r>
            <a:r>
              <a:rPr lang="ar-EG" altLang="en-US" sz="1400" dirty="0" smtClean="0"/>
              <a:t>إريكسون (</a:t>
            </a:r>
            <a:r>
              <a:rPr lang="en-US" altLang="en-US" sz="1400" dirty="0" smtClean="0"/>
              <a:t>Ericsson</a:t>
            </a:r>
            <a:r>
              <a:rPr lang="ar-EG" altLang="en-US" sz="1400" dirty="0" smtClean="0"/>
              <a:t>) على دفع 145 ألف دولار أمريكي </a:t>
            </a:r>
            <a:r>
              <a:rPr lang="ar-EG" altLang="en-US" sz="1400" dirty="0"/>
              <a:t>لتسوية التزاماتها المدنية المحتملة عن الانتهاكات الواضحة من قبل </a:t>
            </a:r>
            <a:r>
              <a:rPr lang="ar-EG" altLang="en-US" sz="1400" dirty="0" smtClean="0"/>
              <a:t>السودان </a:t>
            </a:r>
            <a:r>
              <a:rPr lang="ar-EG" altLang="en-US" sz="1400" dirty="0"/>
              <a:t>لبرامج العقوبات المفروضة من قبل الولايات المتحدة.</a:t>
            </a:r>
            <a:endParaRPr lang="en-US" altLang="en-US" sz="1400" dirty="0"/>
          </a:p>
        </p:txBody>
      </p:sp>
      <p:pic>
        <p:nvPicPr>
          <p:cNvPr id="26639"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90663" y="1128713"/>
            <a:ext cx="1778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5913" y="1095375"/>
            <a:ext cx="19812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6"/>
          <p:cNvPicPr>
            <a:picLocks noChangeAspect="1" noChangeArrowheads="1"/>
          </p:cNvPicPr>
          <p:nvPr/>
        </p:nvPicPr>
        <p:blipFill>
          <a:blip r:embed="rId7">
            <a:extLst>
              <a:ext uri="{28A0092B-C50C-407E-A947-70E740481C1C}">
                <a14:useLocalDpi xmlns:a14="http://schemas.microsoft.com/office/drawing/2010/main" val="0"/>
              </a:ext>
            </a:extLst>
          </a:blip>
          <a:srcRect l="9875" t="39880" r="8751" b="40112"/>
          <a:stretch>
            <a:fillRect/>
          </a:stretch>
        </p:blipFill>
        <p:spPr bwMode="auto">
          <a:xfrm>
            <a:off x="1301750" y="4324350"/>
            <a:ext cx="23241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25"/>
          <p:cNvPicPr>
            <a:picLocks noChangeAspect="1"/>
          </p:cNvPicPr>
          <p:nvPr/>
        </p:nvPicPr>
        <p:blipFill>
          <a:blip r:embed="rId8">
            <a:extLst>
              <a:ext uri="{28A0092B-C50C-407E-A947-70E740481C1C}">
                <a14:useLocalDpi xmlns:a14="http://schemas.microsoft.com/office/drawing/2010/main" val="0"/>
              </a:ext>
            </a:extLst>
          </a:blip>
          <a:srcRect l="20811" r="14664"/>
          <a:stretch>
            <a:fillRect/>
          </a:stretch>
        </p:blipFill>
        <p:spPr bwMode="auto">
          <a:xfrm>
            <a:off x="7246938" y="4275138"/>
            <a:ext cx="9144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4" name="TextBox 24"/>
          <p:cNvSpPr txBox="1">
            <a:spLocks noChangeArrowheads="1"/>
          </p:cNvSpPr>
          <p:nvPr/>
        </p:nvSpPr>
        <p:spPr bwMode="auto">
          <a:xfrm>
            <a:off x="1624013" y="4806395"/>
            <a:ext cx="3041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 </a:t>
            </a:r>
            <a:r>
              <a:rPr lang="ar-EG" altLang="en-US" sz="1400" b="1" dirty="0" smtClean="0">
                <a:solidFill>
                  <a:srgbClr val="FF0000"/>
                </a:solidFill>
              </a:rPr>
              <a:t>145 ألف </a:t>
            </a:r>
            <a:r>
              <a:rPr lang="ar-EG" altLang="en-US" sz="1400" b="1" dirty="0">
                <a:solidFill>
                  <a:srgbClr val="FF0000"/>
                </a:solidFill>
              </a:rPr>
              <a:t>دولار أمريكي</a:t>
            </a:r>
            <a:endParaRPr lang="en-US" altLang="en-US" sz="1400" dirty="0">
              <a:solidFill>
                <a:srgbClr val="FF0000"/>
              </a:solidFill>
            </a:endParaRPr>
          </a:p>
          <a:p>
            <a:pPr algn="r" rtl="1" eaLnBrk="1" hangingPunct="1"/>
            <a:r>
              <a:rPr lang="ar-EG" altLang="en-US" sz="1400" b="1" dirty="0"/>
              <a:t>البرامج: </a:t>
            </a:r>
            <a:r>
              <a:rPr lang="ar-EG" altLang="en-US" sz="1400" dirty="0" smtClean="0"/>
              <a:t>السودان</a:t>
            </a:r>
            <a:endParaRPr lang="en-US" altLang="en-US" sz="1400" dirty="0"/>
          </a:p>
        </p:txBody>
      </p:sp>
      <p:sp>
        <p:nvSpPr>
          <p:cNvPr id="26645" name="TextBox 24"/>
          <p:cNvSpPr txBox="1">
            <a:spLocks noChangeArrowheads="1"/>
          </p:cNvSpPr>
          <p:nvPr/>
        </p:nvSpPr>
        <p:spPr bwMode="auto">
          <a:xfrm>
            <a:off x="5320918" y="1597395"/>
            <a:ext cx="454380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a:t>
            </a:r>
            <a:r>
              <a:rPr lang="ar-EG" altLang="en-US" sz="1400" dirty="0">
                <a:solidFill>
                  <a:srgbClr val="FF0000"/>
                </a:solidFill>
              </a:rPr>
              <a:t> </a:t>
            </a:r>
            <a:r>
              <a:rPr lang="ar-EG" altLang="en-US" sz="1400" dirty="0" smtClean="0">
                <a:solidFill>
                  <a:srgbClr val="FF0000"/>
                </a:solidFill>
              </a:rPr>
              <a:t>5 مليون </a:t>
            </a:r>
            <a:r>
              <a:rPr lang="ar-EG" altLang="en-US" sz="1400" dirty="0">
                <a:solidFill>
                  <a:srgbClr val="FF0000"/>
                </a:solidFill>
              </a:rPr>
              <a:t>دولار أمريكي</a:t>
            </a:r>
            <a:endParaRPr lang="en-US" altLang="en-US" sz="1400" dirty="0">
              <a:solidFill>
                <a:srgbClr val="FF0000"/>
              </a:solidFill>
            </a:endParaRPr>
          </a:p>
          <a:p>
            <a:pPr algn="r" rtl="1" eaLnBrk="1" hangingPunct="1"/>
            <a:r>
              <a:rPr lang="ar-EG" altLang="en-US" sz="1400" b="1" dirty="0"/>
              <a:t>البرامج:</a:t>
            </a:r>
            <a:r>
              <a:rPr lang="ar-EG" altLang="en-US" sz="1400" dirty="0"/>
              <a:t> انتشار أسلحة الدمار الشامل (</a:t>
            </a:r>
            <a:r>
              <a:rPr lang="en-US" altLang="en-US" sz="1400" dirty="0"/>
              <a:t>WMDP</a:t>
            </a:r>
            <a:r>
              <a:rPr lang="ar-EG" altLang="en-US" sz="1400" dirty="0"/>
              <a:t>) كوبا </a:t>
            </a:r>
            <a:r>
              <a:rPr lang="ar-EG" altLang="en-US" sz="1400" dirty="0" smtClean="0"/>
              <a:t>والشبكات المعرفة بالبرمجيات (</a:t>
            </a:r>
            <a:r>
              <a:rPr lang="en-US" altLang="en-US" sz="1400" dirty="0" smtClean="0"/>
              <a:t>SDN</a:t>
            </a:r>
            <a:r>
              <a:rPr lang="ar-EG" altLang="en-US" sz="1400" dirty="0" smtClean="0"/>
              <a:t>)</a:t>
            </a:r>
            <a:endParaRPr lang="en-US" altLang="en-US" sz="1400" dirty="0"/>
          </a:p>
        </p:txBody>
      </p:sp>
      <p:sp>
        <p:nvSpPr>
          <p:cNvPr id="23" name="TextBox 24"/>
          <p:cNvSpPr txBox="1">
            <a:spLocks noChangeArrowheads="1"/>
          </p:cNvSpPr>
          <p:nvPr/>
        </p:nvSpPr>
        <p:spPr bwMode="auto">
          <a:xfrm>
            <a:off x="6780213" y="5002213"/>
            <a:ext cx="3041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 </a:t>
            </a:r>
            <a:r>
              <a:rPr lang="ar-EG" altLang="en-US" sz="1400" b="1" dirty="0" smtClean="0">
                <a:solidFill>
                  <a:srgbClr val="FF0000"/>
                </a:solidFill>
              </a:rPr>
              <a:t>145 ألف </a:t>
            </a:r>
            <a:r>
              <a:rPr lang="ar-EG" altLang="en-US" sz="1400" b="1" dirty="0">
                <a:solidFill>
                  <a:srgbClr val="FF0000"/>
                </a:solidFill>
              </a:rPr>
              <a:t>دولار أمريكي</a:t>
            </a:r>
            <a:endParaRPr lang="en-US" altLang="en-US" sz="1400" dirty="0">
              <a:solidFill>
                <a:srgbClr val="FF0000"/>
              </a:solidFill>
            </a:endParaRPr>
          </a:p>
          <a:p>
            <a:pPr algn="r" rtl="1" eaLnBrk="1" hangingPunct="1"/>
            <a:r>
              <a:rPr lang="ar-EG" altLang="en-US" sz="1400" b="1" dirty="0"/>
              <a:t>البرامج: </a:t>
            </a:r>
            <a:r>
              <a:rPr lang="ar-EG" altLang="en-US" sz="1400" dirty="0" smtClean="0"/>
              <a:t>السودان</a:t>
            </a:r>
            <a:endParaRPr lang="en-US" altLang="en-US" sz="1400" dirty="0"/>
          </a:p>
        </p:txBody>
      </p:sp>
      <p:sp>
        <p:nvSpPr>
          <p:cNvPr id="24" name="TextBox 24"/>
          <p:cNvSpPr txBox="1">
            <a:spLocks noChangeArrowheads="1"/>
          </p:cNvSpPr>
          <p:nvPr/>
        </p:nvSpPr>
        <p:spPr bwMode="auto">
          <a:xfrm>
            <a:off x="1482725" y="1730375"/>
            <a:ext cx="3041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 </a:t>
            </a:r>
            <a:r>
              <a:rPr lang="ar-EG" altLang="en-US" sz="1400" b="1" dirty="0" smtClean="0">
                <a:solidFill>
                  <a:srgbClr val="FF0000"/>
                </a:solidFill>
              </a:rPr>
              <a:t>53 مليون دولار </a:t>
            </a:r>
            <a:r>
              <a:rPr lang="ar-EG" altLang="en-US" sz="1400" b="1" dirty="0">
                <a:solidFill>
                  <a:srgbClr val="FF0000"/>
                </a:solidFill>
              </a:rPr>
              <a:t>أمريكي</a:t>
            </a:r>
            <a:endParaRPr lang="en-US" altLang="en-US" sz="1400" dirty="0">
              <a:solidFill>
                <a:srgbClr val="FF0000"/>
              </a:solidFill>
            </a:endParaRPr>
          </a:p>
          <a:p>
            <a:pPr algn="r" rtl="1" eaLnBrk="1" hangingPunct="1"/>
            <a:r>
              <a:rPr lang="ar-EG" altLang="en-US" sz="1400" b="1" dirty="0"/>
              <a:t>البرامج: </a:t>
            </a:r>
            <a:r>
              <a:rPr lang="ar-EG" altLang="en-US" sz="1400" dirty="0" smtClean="0"/>
              <a:t>كوبا</a:t>
            </a:r>
            <a:endParaRPr lang="en-US" alt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19DDE63F-2DB2-4B6C-8E94-8A72BE148FCC}" type="slidenum">
              <a:rPr lang="en-GB" altLang="en-US" smtClean="0"/>
              <a:pPr/>
              <a:t>11</a:t>
            </a:fld>
            <a:endParaRPr lang="en-GB" altLang="en-US" smtClean="0"/>
          </a:p>
        </p:txBody>
      </p:sp>
      <p:sp>
        <p:nvSpPr>
          <p:cNvPr id="6" name="Rectangle 8">
            <a:extLst/>
          </p:cNvPr>
          <p:cNvSpPr txBox="1">
            <a:spLocks/>
          </p:cNvSpPr>
          <p:nvPr/>
        </p:nvSpPr>
        <p:spPr>
          <a:xfrm>
            <a:off x="68263" y="185738"/>
            <a:ext cx="9331325"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defRPr/>
            </a:pPr>
            <a:r>
              <a:rPr lang="en-GB" altLang="en-US" kern="0" dirty="0"/>
              <a:t>Pop-up</a:t>
            </a:r>
            <a:br>
              <a:rPr lang="en-GB" altLang="en-US" kern="0" dirty="0"/>
            </a:br>
            <a:endParaRPr lang="en-GB" altLang="en-US" sz="1400" kern="0" dirty="0">
              <a:solidFill>
                <a:schemeClr val="tx1"/>
              </a:solidFill>
            </a:endParaRPr>
          </a:p>
        </p:txBody>
      </p:sp>
      <p:sp>
        <p:nvSpPr>
          <p:cNvPr id="28676" name="Rectangle 6"/>
          <p:cNvSpPr>
            <a:spLocks noChangeArrowheads="1"/>
          </p:cNvSpPr>
          <p:nvPr/>
        </p:nvSpPr>
        <p:spPr bwMode="auto">
          <a:xfrm>
            <a:off x="68263" y="725488"/>
            <a:ext cx="2022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Aft>
                <a:spcPts val="600"/>
              </a:spcAft>
              <a:buClr>
                <a:srgbClr val="960000"/>
              </a:buClr>
              <a:buFont typeface="Times New Roman" panose="02020603050405020304" pitchFamily="18" charset="0"/>
              <a:buNone/>
            </a:pPr>
            <a:r>
              <a:rPr lang="en-US" altLang="en-US" sz="1400"/>
              <a:t>2019</a:t>
            </a:r>
          </a:p>
        </p:txBody>
      </p:sp>
      <p:sp>
        <p:nvSpPr>
          <p:cNvPr id="28677" name="Text Box 13"/>
          <p:cNvSpPr txBox="1">
            <a:spLocks noChangeArrowheads="1"/>
          </p:cNvSpPr>
          <p:nvPr/>
        </p:nvSpPr>
        <p:spPr bwMode="auto">
          <a:xfrm>
            <a:off x="1482725" y="6532563"/>
            <a:ext cx="77612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lnSpc>
                <a:spcPct val="100000"/>
              </a:lnSpc>
              <a:spcBef>
                <a:spcPct val="0"/>
              </a:spcBef>
              <a:buFontTx/>
              <a:buNone/>
            </a:pPr>
            <a:r>
              <a:rPr lang="ar-EG" altLang="en-US" sz="800" dirty="0" smtClean="0"/>
              <a:t>المصدر: </a:t>
            </a:r>
            <a:r>
              <a:rPr lang="en-US" altLang="en-US" sz="800" dirty="0" smtClean="0"/>
              <a:t> </a:t>
            </a:r>
            <a:r>
              <a:rPr lang="en-US" altLang="en-US" sz="800" dirty="0">
                <a:hlinkClick r:id="rId3"/>
              </a:rPr>
              <a:t>https://www.treasury.gov/resource-center/sanctions/OFAC-Enforcement/Pages/OFAC-Recent-Actions.aspx</a:t>
            </a:r>
            <a:endParaRPr lang="en-US" altLang="en-US" sz="800" dirty="0"/>
          </a:p>
        </p:txBody>
      </p:sp>
      <p:sp>
        <p:nvSpPr>
          <p:cNvPr id="2" name="Rectangle: Top Corners Snipped 1">
            <a:extLst/>
          </p:cNvPr>
          <p:cNvSpPr/>
          <p:nvPr/>
        </p:nvSpPr>
        <p:spPr>
          <a:xfrm>
            <a:off x="177800" y="1095375"/>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8679" name="Picture 2" descr="Image result for financial penalties"/>
          <p:cNvPicPr>
            <a:picLocks noChangeAspect="1" noChangeArrowheads="1"/>
          </p:cNvPicPr>
          <p:nvPr/>
        </p:nvPicPr>
        <p:blipFill>
          <a:blip r:embed="rId4">
            <a:extLst>
              <a:ext uri="{28A0092B-C50C-407E-A947-70E740481C1C}">
                <a14:useLocalDpi xmlns:a14="http://schemas.microsoft.com/office/drawing/2010/main" val="0"/>
              </a:ext>
            </a:extLst>
          </a:blip>
          <a:srcRect l="11932" r="12761"/>
          <a:stretch>
            <a:fillRect/>
          </a:stretch>
        </p:blipFill>
        <p:spPr bwMode="auto">
          <a:xfrm>
            <a:off x="4581525" y="3076575"/>
            <a:ext cx="1030288"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Top Corners Snipped 19">
            <a:extLst/>
          </p:cNvPr>
          <p:cNvSpPr/>
          <p:nvPr/>
        </p:nvSpPr>
        <p:spPr>
          <a:xfrm>
            <a:off x="5418138" y="1095375"/>
            <a:ext cx="4403725" cy="2078038"/>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Top Corners Snipped 20">
            <a:extLst/>
          </p:cNvPr>
          <p:cNvSpPr/>
          <p:nvPr/>
        </p:nvSpPr>
        <p:spPr>
          <a:xfrm>
            <a:off x="261938" y="4254500"/>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Top Corners Snipped 21">
            <a:extLst/>
          </p:cNvPr>
          <p:cNvSpPr/>
          <p:nvPr/>
        </p:nvSpPr>
        <p:spPr>
          <a:xfrm>
            <a:off x="5418138" y="4254500"/>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684" name="Rectangle 24"/>
          <p:cNvSpPr>
            <a:spLocks noChangeArrowheads="1"/>
          </p:cNvSpPr>
          <p:nvPr/>
        </p:nvSpPr>
        <p:spPr bwMode="auto">
          <a:xfrm>
            <a:off x="304800" y="5505450"/>
            <a:ext cx="43783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وافقت بلاك أند ديكر (</a:t>
            </a:r>
            <a:r>
              <a:rPr lang="en-US" altLang="en-US" sz="1400" dirty="0"/>
              <a:t>Black &amp; Decker </a:t>
            </a:r>
            <a:r>
              <a:rPr lang="ar-EG" altLang="en-US" sz="1400" dirty="0" smtClean="0"/>
              <a:t>) على </a:t>
            </a:r>
            <a:r>
              <a:rPr lang="ar-EG" altLang="en-US" sz="1400" dirty="0"/>
              <a:t>دفع </a:t>
            </a:r>
            <a:r>
              <a:rPr lang="en-US" altLang="en-US" sz="1400" dirty="0" smtClean="0"/>
              <a:t>1.8</a:t>
            </a:r>
            <a:r>
              <a:rPr lang="ar-EG" altLang="en-US" sz="1400" dirty="0" smtClean="0"/>
              <a:t> مليون </a:t>
            </a:r>
            <a:r>
              <a:rPr lang="ar-EG" altLang="en-US" sz="1400" dirty="0"/>
              <a:t>دولار أمريكي لتسوية التزاماتها المدنية المحتملة عن الانتهاكات الواضحة من قبل إيران </a:t>
            </a:r>
            <a:r>
              <a:rPr lang="ar-EG" altLang="en-US" sz="1400" dirty="0" smtClean="0"/>
              <a:t>لبرامج </a:t>
            </a:r>
            <a:r>
              <a:rPr lang="ar-EG" altLang="en-US" sz="1400" dirty="0"/>
              <a:t>العقوبات المفروضة من قبل الولايات المتحدة</a:t>
            </a:r>
            <a:r>
              <a:rPr lang="ar-EG" altLang="en-US" sz="1400" dirty="0" smtClean="0"/>
              <a:t>.</a:t>
            </a:r>
            <a:endParaRPr lang="en-US" altLang="en-US" sz="1400" dirty="0"/>
          </a:p>
        </p:txBody>
      </p:sp>
      <p:sp>
        <p:nvSpPr>
          <p:cNvPr id="28685" name="Rectangle 27"/>
          <p:cNvSpPr>
            <a:spLocks noChangeArrowheads="1"/>
          </p:cNvSpPr>
          <p:nvPr/>
        </p:nvSpPr>
        <p:spPr bwMode="auto">
          <a:xfrm>
            <a:off x="5418138" y="2219306"/>
            <a:ext cx="44465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وافقت يوني كريدت (</a:t>
            </a:r>
            <a:r>
              <a:rPr lang="en-US" altLang="en-US" sz="1400" dirty="0" err="1"/>
              <a:t>UniCredit</a:t>
            </a:r>
            <a:r>
              <a:rPr lang="ar-EG" altLang="en-US" sz="1400" dirty="0" smtClean="0"/>
              <a:t>) على </a:t>
            </a:r>
            <a:r>
              <a:rPr lang="ar-EG" altLang="en-US" sz="1400" dirty="0"/>
              <a:t>دفع </a:t>
            </a:r>
            <a:r>
              <a:rPr lang="ar-EG" altLang="en-US" sz="1400" dirty="0" smtClean="0"/>
              <a:t>611 </a:t>
            </a:r>
            <a:r>
              <a:rPr lang="ar-EG" altLang="en-US" sz="1400" dirty="0"/>
              <a:t>مليون دولار أمريكي لتسوية التزاماتها المدنية المحتملة عن الانتهاكات الواضحة من قبل انتشار أسلحة الدمار الشامل (</a:t>
            </a:r>
            <a:r>
              <a:rPr lang="en-US" altLang="en-US" sz="1400" dirty="0"/>
              <a:t>WMDP</a:t>
            </a:r>
            <a:r>
              <a:rPr lang="ar-EG" altLang="en-US" sz="1400" dirty="0"/>
              <a:t>) وإيران وسوريا </a:t>
            </a:r>
            <a:r>
              <a:rPr lang="ar-EG" altLang="en-US" sz="1400" dirty="0" smtClean="0"/>
              <a:t>وكوبا والإرهاب لبرامج </a:t>
            </a:r>
            <a:r>
              <a:rPr lang="ar-EG" altLang="en-US" sz="1400" dirty="0"/>
              <a:t>العقوبات المفروضة من قبل الولايات المتحدة</a:t>
            </a:r>
            <a:r>
              <a:rPr lang="ar-EG" altLang="en-US" sz="1400" dirty="0" smtClean="0"/>
              <a:t>.</a:t>
            </a:r>
            <a:endParaRPr lang="en-US" altLang="en-US" sz="1400" dirty="0"/>
          </a:p>
        </p:txBody>
      </p:sp>
      <p:pic>
        <p:nvPicPr>
          <p:cNvPr id="28691" name="Picture 5"/>
          <p:cNvPicPr>
            <a:picLocks noChangeAspect="1"/>
          </p:cNvPicPr>
          <p:nvPr/>
        </p:nvPicPr>
        <p:blipFill>
          <a:blip r:embed="rId5">
            <a:extLst>
              <a:ext uri="{28A0092B-C50C-407E-A947-70E740481C1C}">
                <a14:useLocalDpi xmlns:a14="http://schemas.microsoft.com/office/drawing/2010/main" val="0"/>
              </a:ext>
            </a:extLst>
          </a:blip>
          <a:srcRect t="4359" b="12254"/>
          <a:stretch>
            <a:fillRect/>
          </a:stretch>
        </p:blipFill>
        <p:spPr bwMode="auto">
          <a:xfrm>
            <a:off x="1482725" y="1128713"/>
            <a:ext cx="15541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2"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65900" y="1165225"/>
            <a:ext cx="18573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08163" y="4318000"/>
            <a:ext cx="1150937"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97613" y="4322763"/>
            <a:ext cx="26447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4"/>
          <p:cNvSpPr txBox="1">
            <a:spLocks noChangeArrowheads="1"/>
          </p:cNvSpPr>
          <p:nvPr/>
        </p:nvSpPr>
        <p:spPr bwMode="auto">
          <a:xfrm>
            <a:off x="1438275" y="1753988"/>
            <a:ext cx="3041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a:t>
            </a:r>
            <a:r>
              <a:rPr lang="ar-EG" altLang="en-US" sz="1400" dirty="0">
                <a:solidFill>
                  <a:srgbClr val="FF0000"/>
                </a:solidFill>
              </a:rPr>
              <a:t> </a:t>
            </a:r>
            <a:r>
              <a:rPr lang="ar-EG" altLang="en-US" sz="1400" dirty="0" smtClean="0">
                <a:solidFill>
                  <a:srgbClr val="FF0000"/>
                </a:solidFill>
              </a:rPr>
              <a:t>56 مليون </a:t>
            </a:r>
            <a:r>
              <a:rPr lang="ar-EG" altLang="en-US" sz="1400" dirty="0">
                <a:solidFill>
                  <a:srgbClr val="FF0000"/>
                </a:solidFill>
              </a:rPr>
              <a:t>دولار أمريكي </a:t>
            </a:r>
            <a:endParaRPr lang="ar-EG" altLang="en-US" sz="1400" dirty="0" smtClean="0">
              <a:solidFill>
                <a:srgbClr val="FF0000"/>
              </a:solidFill>
            </a:endParaRPr>
          </a:p>
          <a:p>
            <a:pPr algn="r" rtl="1" eaLnBrk="1" hangingPunct="1"/>
            <a:r>
              <a:rPr lang="ar-EG" altLang="en-US" sz="1400" b="1" dirty="0" smtClean="0"/>
              <a:t>البرامج: </a:t>
            </a:r>
            <a:r>
              <a:rPr lang="ar-EG" altLang="en-US" sz="1400" dirty="0" smtClean="0"/>
              <a:t>إيران وسوريا</a:t>
            </a:r>
            <a:endParaRPr lang="en-US" altLang="en-US" dirty="0"/>
          </a:p>
        </p:txBody>
      </p:sp>
      <p:sp>
        <p:nvSpPr>
          <p:cNvPr id="24" name="Rectangle 2"/>
          <p:cNvSpPr>
            <a:spLocks noChangeArrowheads="1"/>
          </p:cNvSpPr>
          <p:nvPr/>
        </p:nvSpPr>
        <p:spPr bwMode="auto">
          <a:xfrm>
            <a:off x="230891" y="2219306"/>
            <a:ext cx="42767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a:t>
            </a:r>
            <a:r>
              <a:rPr lang="en-US" altLang="en-US" sz="1400" dirty="0" smtClean="0"/>
              <a:t> </a:t>
            </a:r>
            <a:r>
              <a:rPr lang="ar-EG" altLang="en-US" sz="1400" dirty="0" smtClean="0"/>
              <a:t> ستاندارد شاترتيرد (</a:t>
            </a:r>
            <a:r>
              <a:rPr lang="en-US" altLang="en-US" sz="1400" dirty="0"/>
              <a:t>Standard </a:t>
            </a:r>
            <a:r>
              <a:rPr lang="en-US" altLang="en-US" sz="1400" dirty="0" smtClean="0"/>
              <a:t>Chartered</a:t>
            </a:r>
            <a:r>
              <a:rPr lang="ar-EG" altLang="en-US" sz="1400" dirty="0" smtClean="0"/>
              <a:t>) </a:t>
            </a:r>
            <a:r>
              <a:rPr lang="ar-EG" altLang="en-US" sz="1400" dirty="0"/>
              <a:t>على دفع </a:t>
            </a:r>
            <a:r>
              <a:rPr lang="ar-EG" altLang="en-US" sz="1400" dirty="0" smtClean="0"/>
              <a:t>657 مليون دولار </a:t>
            </a:r>
            <a:r>
              <a:rPr lang="ar-EG" altLang="en-US" sz="1400" dirty="0"/>
              <a:t>أمريكي لتسوية التزاماتها المدنية المحتملة عن الانتهاكات الواضحة من قبل </a:t>
            </a:r>
            <a:r>
              <a:rPr lang="ar-EG" altLang="en-US" sz="1400" dirty="0" smtClean="0"/>
              <a:t>إيران وسوريا لبرامج </a:t>
            </a:r>
            <a:r>
              <a:rPr lang="ar-EG" altLang="en-US" sz="1400" dirty="0"/>
              <a:t>العقوبات المفروضة من قبل الولايات المتحدة</a:t>
            </a:r>
            <a:r>
              <a:rPr lang="ar-EG" altLang="en-US" sz="1400" dirty="0" smtClean="0"/>
              <a:t>.</a:t>
            </a:r>
            <a:endParaRPr lang="en-US" altLang="en-US" sz="1400" dirty="0"/>
          </a:p>
        </p:txBody>
      </p:sp>
      <p:sp>
        <p:nvSpPr>
          <p:cNvPr id="25" name="TextBox 24"/>
          <p:cNvSpPr txBox="1">
            <a:spLocks noChangeArrowheads="1"/>
          </p:cNvSpPr>
          <p:nvPr/>
        </p:nvSpPr>
        <p:spPr bwMode="auto">
          <a:xfrm>
            <a:off x="5278056" y="1572498"/>
            <a:ext cx="46279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a:t>
            </a:r>
            <a:r>
              <a:rPr lang="ar-EG" altLang="en-US" sz="1400" dirty="0">
                <a:solidFill>
                  <a:srgbClr val="FF0000"/>
                </a:solidFill>
              </a:rPr>
              <a:t> </a:t>
            </a:r>
            <a:r>
              <a:rPr lang="ar-EG" altLang="en-US" sz="1400" dirty="0" smtClean="0">
                <a:solidFill>
                  <a:srgbClr val="FF0000"/>
                </a:solidFill>
              </a:rPr>
              <a:t>611 مليون </a:t>
            </a:r>
            <a:r>
              <a:rPr lang="ar-EG" altLang="en-US" sz="1400" dirty="0">
                <a:solidFill>
                  <a:srgbClr val="FF0000"/>
                </a:solidFill>
              </a:rPr>
              <a:t>دولار أمريكي</a:t>
            </a:r>
            <a:endParaRPr lang="en-US" altLang="en-US" sz="1400" dirty="0">
              <a:solidFill>
                <a:srgbClr val="FF0000"/>
              </a:solidFill>
            </a:endParaRPr>
          </a:p>
          <a:p>
            <a:pPr algn="r" rtl="1" eaLnBrk="1" hangingPunct="1"/>
            <a:r>
              <a:rPr lang="ar-EG" altLang="en-US" sz="1400" b="1" dirty="0"/>
              <a:t>البرامج:</a:t>
            </a:r>
            <a:r>
              <a:rPr lang="ar-EG" altLang="en-US" sz="1400" dirty="0"/>
              <a:t> انتشار أسلحة الدمار الشامل (</a:t>
            </a:r>
            <a:r>
              <a:rPr lang="en-US" altLang="en-US" sz="1400" dirty="0"/>
              <a:t>WMDP</a:t>
            </a:r>
            <a:r>
              <a:rPr lang="ar-EG" altLang="en-US" sz="1400" dirty="0"/>
              <a:t>) </a:t>
            </a:r>
            <a:r>
              <a:rPr lang="ar-EG" altLang="en-US" sz="1400" dirty="0" smtClean="0"/>
              <a:t>وإيران وسوريا وكوبا والإرهاب</a:t>
            </a:r>
            <a:endParaRPr lang="en-US" altLang="en-US" sz="1400" dirty="0"/>
          </a:p>
        </p:txBody>
      </p:sp>
      <p:sp>
        <p:nvSpPr>
          <p:cNvPr id="26" name="TextBox 25"/>
          <p:cNvSpPr txBox="1">
            <a:spLocks noChangeArrowheads="1"/>
          </p:cNvSpPr>
          <p:nvPr/>
        </p:nvSpPr>
        <p:spPr bwMode="auto">
          <a:xfrm>
            <a:off x="5193919" y="4792663"/>
            <a:ext cx="46279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a:t>
            </a:r>
            <a:r>
              <a:rPr lang="ar-EG" altLang="en-US" sz="1400" dirty="0">
                <a:solidFill>
                  <a:srgbClr val="FF0000"/>
                </a:solidFill>
              </a:rPr>
              <a:t> </a:t>
            </a:r>
            <a:r>
              <a:rPr lang="ar-EG" altLang="en-US" sz="1400" dirty="0" smtClean="0">
                <a:solidFill>
                  <a:srgbClr val="FF0000"/>
                </a:solidFill>
              </a:rPr>
              <a:t>871 ألف دولار </a:t>
            </a:r>
            <a:r>
              <a:rPr lang="ar-EG" altLang="en-US" sz="1400" dirty="0">
                <a:solidFill>
                  <a:srgbClr val="FF0000"/>
                </a:solidFill>
              </a:rPr>
              <a:t>أمريكي</a:t>
            </a:r>
            <a:endParaRPr lang="en-US" altLang="en-US" sz="1400" dirty="0">
              <a:solidFill>
                <a:srgbClr val="FF0000"/>
              </a:solidFill>
            </a:endParaRPr>
          </a:p>
          <a:p>
            <a:pPr algn="r" rtl="1" eaLnBrk="1" hangingPunct="1"/>
            <a:r>
              <a:rPr lang="ar-EG" altLang="en-US" sz="1400" b="1" dirty="0"/>
              <a:t>البرامج:</a:t>
            </a:r>
            <a:r>
              <a:rPr lang="ar-EG" altLang="en-US" sz="1400" dirty="0"/>
              <a:t> انتشار أسلحة الدمار الشامل (</a:t>
            </a:r>
            <a:r>
              <a:rPr lang="en-US" altLang="en-US" sz="1400" dirty="0"/>
              <a:t>WMDP</a:t>
            </a:r>
            <a:r>
              <a:rPr lang="ar-EG" altLang="en-US" sz="1400" dirty="0"/>
              <a:t>) </a:t>
            </a:r>
            <a:r>
              <a:rPr lang="ar-EG" altLang="en-US" sz="1400" dirty="0" smtClean="0"/>
              <a:t>وإيران</a:t>
            </a:r>
            <a:endParaRPr lang="en-US" altLang="en-US" sz="1400" dirty="0"/>
          </a:p>
        </p:txBody>
      </p:sp>
      <p:sp>
        <p:nvSpPr>
          <p:cNvPr id="28" name="Rectangle 27"/>
          <p:cNvSpPr>
            <a:spLocks noChangeArrowheads="1"/>
          </p:cNvSpPr>
          <p:nvPr/>
        </p:nvSpPr>
        <p:spPr bwMode="auto">
          <a:xfrm>
            <a:off x="5375276" y="5353824"/>
            <a:ext cx="44465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وافقت مجموعة ميد شيب جروب المحدودوة (</a:t>
            </a:r>
            <a:r>
              <a:rPr lang="en-US" altLang="en-US" sz="1400" dirty="0" smtClean="0"/>
              <a:t>|Mid-Ship Group LLC</a:t>
            </a:r>
            <a:r>
              <a:rPr lang="ar-EG" altLang="en-US" sz="1400" dirty="0" smtClean="0"/>
              <a:t>) على </a:t>
            </a:r>
            <a:r>
              <a:rPr lang="ar-EG" altLang="en-US" sz="1400" dirty="0"/>
              <a:t>دفع </a:t>
            </a:r>
            <a:r>
              <a:rPr lang="ar-EG" altLang="en-US" sz="1400" dirty="0" smtClean="0"/>
              <a:t>871 ألف دولار </a:t>
            </a:r>
            <a:r>
              <a:rPr lang="ar-EG" altLang="en-US" sz="1400" dirty="0"/>
              <a:t>أمريكي لتسوية التزاماتها المدنية المحتملة عن الانتهاكات الواضحة من قبل انتشار أسلحة الدمار الشامل (</a:t>
            </a:r>
            <a:r>
              <a:rPr lang="en-US" altLang="en-US" sz="1400" dirty="0"/>
              <a:t>WMDP</a:t>
            </a:r>
            <a:r>
              <a:rPr lang="ar-EG" altLang="en-US" sz="1400" dirty="0"/>
              <a:t>) وإيران </a:t>
            </a:r>
            <a:r>
              <a:rPr lang="ar-EG" altLang="en-US" sz="1400" dirty="0" smtClean="0"/>
              <a:t>لبرامج </a:t>
            </a:r>
            <a:r>
              <a:rPr lang="ar-EG" altLang="en-US" sz="1400" dirty="0"/>
              <a:t>العقوبات المفروضة من قبل الولايات المتحدة</a:t>
            </a:r>
            <a:r>
              <a:rPr lang="ar-EG" altLang="en-US" sz="1400" dirty="0" smtClean="0"/>
              <a:t>.</a:t>
            </a:r>
            <a:endParaRPr lang="en-US" altLang="en-US" sz="1400" dirty="0"/>
          </a:p>
        </p:txBody>
      </p:sp>
      <p:sp>
        <p:nvSpPr>
          <p:cNvPr id="29" name="TextBox 24"/>
          <p:cNvSpPr txBox="1">
            <a:spLocks noChangeArrowheads="1"/>
          </p:cNvSpPr>
          <p:nvPr/>
        </p:nvSpPr>
        <p:spPr bwMode="auto">
          <a:xfrm>
            <a:off x="1539875" y="5043488"/>
            <a:ext cx="3041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a:t>
            </a:r>
            <a:r>
              <a:rPr lang="ar-EG" altLang="en-US" sz="1400" dirty="0">
                <a:solidFill>
                  <a:srgbClr val="FF0000"/>
                </a:solidFill>
              </a:rPr>
              <a:t> </a:t>
            </a:r>
            <a:r>
              <a:rPr lang="en-US" altLang="en-US" sz="1400" dirty="0" smtClean="0">
                <a:solidFill>
                  <a:srgbClr val="FF0000"/>
                </a:solidFill>
              </a:rPr>
              <a:t>1.8 </a:t>
            </a:r>
            <a:r>
              <a:rPr lang="ar-EG" altLang="en-US" sz="1400" dirty="0" smtClean="0">
                <a:solidFill>
                  <a:srgbClr val="FF0000"/>
                </a:solidFill>
              </a:rPr>
              <a:t>مليون </a:t>
            </a:r>
            <a:r>
              <a:rPr lang="ar-EG" altLang="en-US" sz="1400" dirty="0">
                <a:solidFill>
                  <a:srgbClr val="FF0000"/>
                </a:solidFill>
              </a:rPr>
              <a:t>دولار أمريكي </a:t>
            </a:r>
            <a:endParaRPr lang="ar-EG" altLang="en-US" sz="1400" dirty="0" smtClean="0">
              <a:solidFill>
                <a:srgbClr val="FF0000"/>
              </a:solidFill>
            </a:endParaRPr>
          </a:p>
          <a:p>
            <a:pPr algn="r" rtl="1" eaLnBrk="1" hangingPunct="1"/>
            <a:r>
              <a:rPr lang="ar-EG" altLang="en-US" sz="1400" b="1" dirty="0" smtClean="0"/>
              <a:t>البرامج: </a:t>
            </a:r>
            <a:r>
              <a:rPr lang="ar-EG" altLang="en-US" sz="1400" dirty="0" smtClean="0"/>
              <a:t>إيران</a:t>
            </a:r>
            <a:endParaRPr lang="en-US"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0C9FA81B-EA9C-4679-B922-859F01094DD0}" type="slidenum">
              <a:rPr lang="en-GB" altLang="en-US" smtClean="0"/>
              <a:pPr>
                <a:lnSpc>
                  <a:spcPct val="100000"/>
                </a:lnSpc>
                <a:spcBef>
                  <a:spcPct val="0"/>
                </a:spcBef>
                <a:buFontTx/>
                <a:buNone/>
              </a:pPr>
              <a:t>12</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buSzPct val="100000"/>
              <a:defRPr/>
            </a:pPr>
            <a:r>
              <a:rPr lang="en-US" altLang="en-US" dirty="0">
                <a:cs typeface="Times New Roman" panose="02020603050405020304" pitchFamily="18" charset="0"/>
              </a:rPr>
              <a:t>Slide 10 &amp; 11 will be one screen. </a:t>
            </a: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30724"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30725" name="Picture 31" descr="Image result for Sanctions compli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1971675"/>
            <a:ext cx="9917113"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21" descr="Image result for Regulatory ic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252" r="21368"/>
          <a:stretch>
            <a:fillRect/>
          </a:stretch>
        </p:blipFill>
        <p:spPr bwMode="auto">
          <a:xfrm>
            <a:off x="7885113" y="225425"/>
            <a:ext cx="2020887"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2"/>
          <p:cNvSpPr>
            <a:spLocks noGrp="1"/>
          </p:cNvSpPr>
          <p:nvPr>
            <p:ph type="title"/>
          </p:nvPr>
        </p:nvSpPr>
        <p:spPr>
          <a:xfrm>
            <a:off x="80963" y="185738"/>
            <a:ext cx="9744075" cy="503237"/>
          </a:xfrm>
        </p:spPr>
        <p:txBody>
          <a:bodyPr/>
          <a:lstStyle/>
          <a:p>
            <a:pPr algn="r" rtl="1"/>
            <a:r>
              <a:rPr lang="ar-EG" altLang="en-US" dirty="0" smtClean="0"/>
              <a:t>عدم الامتثال </a:t>
            </a:r>
            <a:r>
              <a:rPr lang="ar-EG" altLang="en-US" dirty="0"/>
              <a:t>لفرض العقوبات التنظيمية</a:t>
            </a:r>
            <a:endParaRPr lang="en-US" alt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80963" y="185738"/>
            <a:ext cx="9744075" cy="503237"/>
          </a:xfrm>
        </p:spPr>
        <p:txBody>
          <a:bodyPr/>
          <a:lstStyle/>
          <a:p>
            <a:pPr algn="r" rtl="1"/>
            <a:r>
              <a:rPr lang="ar-EG" altLang="en-US" dirty="0" smtClean="0"/>
              <a:t>عدم الامتثال لفرض العقوبات التنظيمية </a:t>
            </a:r>
            <a:endParaRPr lang="en-US" altLang="en-US" dirty="0" smtClean="0"/>
          </a:p>
        </p:txBody>
      </p:sp>
      <p:sp>
        <p:nvSpPr>
          <p:cNvPr id="32771"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B5C929C5-7F54-4474-93DC-E039163586F2}" type="slidenum">
              <a:rPr lang="en-GB" altLang="en-US" smtClean="0"/>
              <a:pPr>
                <a:lnSpc>
                  <a:spcPct val="100000"/>
                </a:lnSpc>
                <a:spcBef>
                  <a:spcPct val="0"/>
                </a:spcBef>
                <a:buFontTx/>
                <a:buNone/>
              </a:pPr>
              <a:t>13</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32773"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32774" name="Rectangle 12"/>
          <p:cNvSpPr>
            <a:spLocks noChangeArrowheads="1"/>
          </p:cNvSpPr>
          <p:nvPr/>
        </p:nvSpPr>
        <p:spPr bwMode="auto">
          <a:xfrm>
            <a:off x="0" y="550863"/>
            <a:ext cx="9906000" cy="731520"/>
          </a:xfrm>
          <a:prstGeom prst="rect">
            <a:avLst/>
          </a:prstGeom>
          <a:solidFill>
            <a:srgbClr val="116FC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2400" dirty="0">
                <a:solidFill>
                  <a:schemeClr val="bg1"/>
                </a:solidFill>
                <a:cs typeface="Times New Roman" panose="02020603050405020304" pitchFamily="18" charset="0"/>
              </a:rPr>
              <a:t>عدم الامتثال </a:t>
            </a:r>
            <a:r>
              <a:rPr lang="ar-EG" altLang="en-US" sz="2400" dirty="0" smtClean="0">
                <a:solidFill>
                  <a:schemeClr val="bg1"/>
                </a:solidFill>
                <a:cs typeface="Times New Roman" panose="02020603050405020304" pitchFamily="18" charset="0"/>
              </a:rPr>
              <a:t>لمتطلبات فرض </a:t>
            </a:r>
            <a:r>
              <a:rPr lang="ar-EG" altLang="en-US" sz="2400" dirty="0">
                <a:solidFill>
                  <a:schemeClr val="bg1"/>
                </a:solidFill>
                <a:cs typeface="Times New Roman" panose="02020603050405020304" pitchFamily="18" charset="0"/>
              </a:rPr>
              <a:t>العقوبات </a:t>
            </a:r>
            <a:r>
              <a:rPr lang="ar-EG" altLang="en-US" sz="2400" dirty="0" smtClean="0">
                <a:solidFill>
                  <a:schemeClr val="bg1"/>
                </a:solidFill>
                <a:cs typeface="Times New Roman" panose="02020603050405020304" pitchFamily="18" charset="0"/>
              </a:rPr>
              <a:t>التنظيمية هو جريمة خطيرة ومن الممكن أن تؤدي إلى:</a:t>
            </a:r>
            <a:endParaRPr lang="en-US" altLang="en-US" sz="2400" dirty="0">
              <a:solidFill>
                <a:schemeClr val="bg1"/>
              </a:solidFill>
              <a:cs typeface="Times New Roman" panose="02020603050405020304" pitchFamily="18" charset="0"/>
            </a:endParaRPr>
          </a:p>
        </p:txBody>
      </p:sp>
      <p:grpSp>
        <p:nvGrpSpPr>
          <p:cNvPr id="32775" name="Group 16"/>
          <p:cNvGrpSpPr>
            <a:grpSpLocks/>
          </p:cNvGrpSpPr>
          <p:nvPr/>
        </p:nvGrpSpPr>
        <p:grpSpPr bwMode="auto">
          <a:xfrm>
            <a:off x="712788" y="1539875"/>
            <a:ext cx="3146425" cy="1885950"/>
            <a:chOff x="1358447" y="1490435"/>
            <a:chExt cx="3079909" cy="1292985"/>
          </a:xfrm>
        </p:grpSpPr>
        <p:sp>
          <p:nvSpPr>
            <p:cNvPr id="18" name="Hexagon 17">
              <a:extLst/>
            </p:cNvPr>
            <p:cNvSpPr/>
            <p:nvPr/>
          </p:nvSpPr>
          <p:spPr>
            <a:xfrm>
              <a:off x="1358447" y="1490435"/>
              <a:ext cx="3079909" cy="1292985"/>
            </a:xfrm>
            <a:prstGeom prst="hexagon">
              <a:avLst/>
            </a:prstGeom>
            <a:solidFill>
              <a:schemeClr val="bg1"/>
            </a:solidFill>
            <a:ln>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790" name="Rectangle 12"/>
            <p:cNvSpPr>
              <a:spLocks noChangeArrowheads="1"/>
            </p:cNvSpPr>
            <p:nvPr/>
          </p:nvSpPr>
          <p:spPr bwMode="auto">
            <a:xfrm>
              <a:off x="1934796" y="1542117"/>
              <a:ext cx="1889125" cy="23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العقوبات المالية</a:t>
              </a:r>
              <a:endParaRPr lang="en-US" altLang="en-US" sz="1600" dirty="0">
                <a:cs typeface="Times New Roman" panose="02020603050405020304" pitchFamily="18" charset="0"/>
              </a:endParaRPr>
            </a:p>
          </p:txBody>
        </p:sp>
      </p:grpSp>
      <p:pic>
        <p:nvPicPr>
          <p:cNvPr id="32776" name="Picture 29" descr="Image result for financial penalt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3" y="1912938"/>
            <a:ext cx="13366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7" name="Group 16"/>
          <p:cNvGrpSpPr>
            <a:grpSpLocks/>
          </p:cNvGrpSpPr>
          <p:nvPr/>
        </p:nvGrpSpPr>
        <p:grpSpPr bwMode="auto">
          <a:xfrm>
            <a:off x="719138" y="4083050"/>
            <a:ext cx="3146425" cy="1884363"/>
            <a:chOff x="1358447" y="1490435"/>
            <a:chExt cx="3079909" cy="1292985"/>
          </a:xfrm>
        </p:grpSpPr>
        <p:sp>
          <p:nvSpPr>
            <p:cNvPr id="32" name="Hexagon 31">
              <a:extLst/>
            </p:cNvPr>
            <p:cNvSpPr/>
            <p:nvPr/>
          </p:nvSpPr>
          <p:spPr>
            <a:xfrm>
              <a:off x="1358447" y="1490435"/>
              <a:ext cx="3079909" cy="1292985"/>
            </a:xfrm>
            <a:prstGeom prst="hexagon">
              <a:avLst/>
            </a:prstGeom>
            <a:solidFill>
              <a:schemeClr val="bg1"/>
            </a:solidFill>
            <a:ln>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788" name="Rectangle 12"/>
            <p:cNvSpPr>
              <a:spLocks noChangeArrowheads="1"/>
            </p:cNvSpPr>
            <p:nvPr/>
          </p:nvSpPr>
          <p:spPr bwMode="auto">
            <a:xfrm>
              <a:off x="1835240" y="1559295"/>
              <a:ext cx="2126324" cy="23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الإضرار بالسمعة</a:t>
              </a:r>
              <a:endParaRPr lang="en-US" altLang="en-US" sz="1600" dirty="0">
                <a:cs typeface="Times New Roman" panose="02020603050405020304" pitchFamily="18" charset="0"/>
              </a:endParaRPr>
            </a:p>
          </p:txBody>
        </p:sp>
      </p:grpSp>
      <p:grpSp>
        <p:nvGrpSpPr>
          <p:cNvPr id="32778" name="Group 16"/>
          <p:cNvGrpSpPr>
            <a:grpSpLocks/>
          </p:cNvGrpSpPr>
          <p:nvPr/>
        </p:nvGrpSpPr>
        <p:grpSpPr bwMode="auto">
          <a:xfrm>
            <a:off x="6253163" y="1611313"/>
            <a:ext cx="3146425" cy="1885950"/>
            <a:chOff x="1358447" y="1490435"/>
            <a:chExt cx="3079909" cy="1292985"/>
          </a:xfrm>
        </p:grpSpPr>
        <p:sp>
          <p:nvSpPr>
            <p:cNvPr id="35" name="Hexagon 34">
              <a:extLst/>
            </p:cNvPr>
            <p:cNvSpPr/>
            <p:nvPr/>
          </p:nvSpPr>
          <p:spPr>
            <a:xfrm>
              <a:off x="1358447" y="1490435"/>
              <a:ext cx="3079909" cy="1292985"/>
            </a:xfrm>
            <a:prstGeom prst="hexagon">
              <a:avLst/>
            </a:prstGeom>
            <a:solidFill>
              <a:schemeClr val="bg1"/>
            </a:solidFill>
            <a:ln>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786" name="Rectangle 12"/>
            <p:cNvSpPr>
              <a:spLocks noChangeArrowheads="1"/>
            </p:cNvSpPr>
            <p:nvPr/>
          </p:nvSpPr>
          <p:spPr bwMode="auto">
            <a:xfrm>
              <a:off x="1934796" y="1542117"/>
              <a:ext cx="1889125" cy="23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فرض الرقابة التنظيمية</a:t>
              </a:r>
              <a:endParaRPr lang="en-US" altLang="en-US" sz="1600" dirty="0">
                <a:cs typeface="Times New Roman" panose="02020603050405020304" pitchFamily="18" charset="0"/>
              </a:endParaRPr>
            </a:p>
          </p:txBody>
        </p:sp>
      </p:grpSp>
      <p:grpSp>
        <p:nvGrpSpPr>
          <p:cNvPr id="32779" name="Group 16"/>
          <p:cNvGrpSpPr>
            <a:grpSpLocks/>
          </p:cNvGrpSpPr>
          <p:nvPr/>
        </p:nvGrpSpPr>
        <p:grpSpPr bwMode="auto">
          <a:xfrm>
            <a:off x="6253163" y="4092575"/>
            <a:ext cx="3146425" cy="1884363"/>
            <a:chOff x="1358447" y="1490435"/>
            <a:chExt cx="3079909" cy="1292985"/>
          </a:xfrm>
        </p:grpSpPr>
        <p:sp>
          <p:nvSpPr>
            <p:cNvPr id="38" name="Hexagon 37">
              <a:extLst/>
            </p:cNvPr>
            <p:cNvSpPr/>
            <p:nvPr/>
          </p:nvSpPr>
          <p:spPr>
            <a:xfrm>
              <a:off x="1358447" y="1490435"/>
              <a:ext cx="3079909" cy="1292985"/>
            </a:xfrm>
            <a:prstGeom prst="hexagon">
              <a:avLst/>
            </a:prstGeom>
            <a:solidFill>
              <a:schemeClr val="bg1"/>
            </a:solidFill>
            <a:ln>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2784" name="Rectangle 12"/>
            <p:cNvSpPr>
              <a:spLocks noChangeArrowheads="1"/>
            </p:cNvSpPr>
            <p:nvPr/>
          </p:nvSpPr>
          <p:spPr bwMode="auto">
            <a:xfrm>
              <a:off x="1934796" y="1542117"/>
              <a:ext cx="1889125" cy="23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المحاكمة الجنائية</a:t>
              </a:r>
              <a:endParaRPr lang="en-US" altLang="en-US" sz="1600" dirty="0">
                <a:cs typeface="Times New Roman" panose="02020603050405020304" pitchFamily="18" charset="0"/>
              </a:endParaRPr>
            </a:p>
          </p:txBody>
        </p:sp>
      </p:grpSp>
      <p:pic>
        <p:nvPicPr>
          <p:cNvPr id="32780" name="Picture 23" descr="Image result for censur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225" y="1976438"/>
            <a:ext cx="145097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27" descr="Image result for Slipping on banana icon"/>
          <p:cNvPicPr>
            <a:picLocks noChangeAspect="1" noChangeArrowheads="1"/>
          </p:cNvPicPr>
          <p:nvPr/>
        </p:nvPicPr>
        <p:blipFill>
          <a:blip r:embed="rId5">
            <a:extLst>
              <a:ext uri="{28A0092B-C50C-407E-A947-70E740481C1C}">
                <a14:useLocalDpi xmlns:a14="http://schemas.microsoft.com/office/drawing/2010/main" val="0"/>
              </a:ext>
            </a:extLst>
          </a:blip>
          <a:srcRect t="30099" b="14471"/>
          <a:stretch>
            <a:fillRect/>
          </a:stretch>
        </p:blipFill>
        <p:spPr bwMode="auto">
          <a:xfrm>
            <a:off x="1047750" y="4538663"/>
            <a:ext cx="233045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2" name="Picture 25" descr="Image result for Criminal prosecutio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0250" y="4437063"/>
            <a:ext cx="1490663"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3"/>
          <p:cNvPicPr>
            <a:picLocks noChangeAspect="1"/>
          </p:cNvPicPr>
          <p:nvPr/>
        </p:nvPicPr>
        <p:blipFill>
          <a:blip r:embed="rId3">
            <a:extLst>
              <a:ext uri="{28A0092B-C50C-407E-A947-70E740481C1C}">
                <a14:useLocalDpi xmlns:a14="http://schemas.microsoft.com/office/drawing/2010/main" val="0"/>
              </a:ext>
            </a:extLst>
          </a:blip>
          <a:srcRect l="12573" t="6017" r="11253" b="4504"/>
          <a:stretch>
            <a:fillRect/>
          </a:stretch>
        </p:blipFill>
        <p:spPr bwMode="auto">
          <a:xfrm>
            <a:off x="1979613" y="1165225"/>
            <a:ext cx="6430962" cy="56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
          <p:cNvSpPr>
            <a:spLocks noGrp="1"/>
          </p:cNvSpPr>
          <p:nvPr>
            <p:ph type="title"/>
          </p:nvPr>
        </p:nvSpPr>
        <p:spPr>
          <a:xfrm>
            <a:off x="80963" y="185738"/>
            <a:ext cx="9744075" cy="503237"/>
          </a:xfrm>
        </p:spPr>
        <p:txBody>
          <a:bodyPr/>
          <a:lstStyle/>
          <a:p>
            <a:pPr algn="r" rtl="1"/>
            <a:r>
              <a:rPr lang="ar-EG" altLang="en-US" dirty="0" smtClean="0"/>
              <a:t>ما هي العقوبات؟</a:t>
            </a:r>
            <a:endParaRPr lang="en-US" altLang="en-US" dirty="0" smtClean="0"/>
          </a:p>
        </p:txBody>
      </p:sp>
      <p:sp>
        <p:nvSpPr>
          <p:cNvPr id="34820"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50FF1890-3682-4BCC-9D2E-3BA369D07496}" type="slidenum">
              <a:rPr lang="en-GB" altLang="en-US" smtClean="0"/>
              <a:pPr>
                <a:lnSpc>
                  <a:spcPct val="100000"/>
                </a:lnSpc>
                <a:spcBef>
                  <a:spcPct val="0"/>
                </a:spcBef>
                <a:buFontTx/>
                <a:buNone/>
              </a:pPr>
              <a:t>14</a:t>
            </a:fld>
            <a:endParaRPr lang="en-GB" altLang="en-US" smtClean="0"/>
          </a:p>
        </p:txBody>
      </p:sp>
      <p:sp>
        <p:nvSpPr>
          <p:cNvPr id="6" name="TextBox 5">
            <a:extLst/>
          </p:cNvPr>
          <p:cNvSpPr txBox="1"/>
          <p:nvPr/>
        </p:nvSpPr>
        <p:spPr>
          <a:xfrm>
            <a:off x="10120313" y="0"/>
            <a:ext cx="2759075" cy="3232150"/>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r>
              <a:rPr lang="en-US" altLang="en-US" dirty="0">
                <a:cs typeface="Times New Roman" panose="02020603050405020304" pitchFamily="18" charset="0"/>
              </a:rPr>
              <a:t>Slide 12 &amp; 13 will be one screen. </a:t>
            </a:r>
            <a:endParaRPr lang="en-US"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34822" name="TextBox 9"/>
          <p:cNvSpPr txBox="1">
            <a:spLocks noChangeArrowheads="1"/>
          </p:cNvSpPr>
          <p:nvPr/>
        </p:nvSpPr>
        <p:spPr bwMode="auto">
          <a:xfrm>
            <a:off x="-2973388" y="0"/>
            <a:ext cx="2759075" cy="2308225"/>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a:t>I’ve made a modification in this slide</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34823" name="Rectangle 1"/>
          <p:cNvSpPr>
            <a:spLocks noChangeArrowheads="1"/>
          </p:cNvSpPr>
          <p:nvPr/>
        </p:nvSpPr>
        <p:spPr bwMode="auto">
          <a:xfrm>
            <a:off x="0" y="688975"/>
            <a:ext cx="9906000" cy="461665"/>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2400" dirty="0">
                <a:solidFill>
                  <a:schemeClr val="bg1"/>
                </a:solidFill>
                <a:cs typeface="Times New Roman" panose="02020603050405020304" pitchFamily="18" charset="0"/>
              </a:rPr>
              <a:t>العقوبات هي </a:t>
            </a:r>
            <a:r>
              <a:rPr lang="ar-EG" altLang="en-US" sz="2400" dirty="0" smtClean="0">
                <a:solidFill>
                  <a:schemeClr val="bg1"/>
                </a:solidFill>
                <a:cs typeface="Times New Roman" panose="02020603050405020304" pitchFamily="18" charset="0"/>
              </a:rPr>
              <a:t>جزاءات مفروضة لمخالفة القانون </a:t>
            </a:r>
            <a:r>
              <a:rPr lang="ar-EG" altLang="en-US" sz="2400" dirty="0">
                <a:solidFill>
                  <a:schemeClr val="bg1"/>
                </a:solidFill>
                <a:cs typeface="Times New Roman" panose="02020603050405020304" pitchFamily="18" charset="0"/>
              </a:rPr>
              <a:t>أو القاعدة</a:t>
            </a:r>
            <a:endParaRPr lang="en-US" altLang="en-US" sz="24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D719C112-A419-4E4F-B3F9-F96CCCBE9025}" type="slidenum">
              <a:rPr lang="en-GB" altLang="en-US" smtClean="0"/>
              <a:pPr>
                <a:lnSpc>
                  <a:spcPct val="100000"/>
                </a:lnSpc>
                <a:spcBef>
                  <a:spcPct val="0"/>
                </a:spcBef>
                <a:buFontTx/>
                <a:buNone/>
              </a:pPr>
              <a:t>15</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36869" name="TextBox 9"/>
          <p:cNvSpPr txBox="1">
            <a:spLocks noChangeArrowheads="1"/>
          </p:cNvSpPr>
          <p:nvPr/>
        </p:nvSpPr>
        <p:spPr bwMode="auto">
          <a:xfrm>
            <a:off x="-2973388" y="0"/>
            <a:ext cx="2759075" cy="3046413"/>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r>
              <a:rPr lang="en-US" altLang="en-US"/>
              <a:t>Please, amend the following information placed in the middle:</a:t>
            </a:r>
          </a:p>
          <a:p>
            <a:pPr eaLnBrk="1" hangingPunct="1"/>
            <a:endParaRPr lang="en-US" altLang="en-US"/>
          </a:p>
          <a:p>
            <a:pPr eaLnBrk="1" hangingPunct="1"/>
            <a:r>
              <a:rPr lang="en-US" altLang="en-US"/>
              <a:t>“Against countries, organizations and individuals to:”</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36870" name="Rectangle 1"/>
          <p:cNvSpPr>
            <a:spLocks noChangeArrowheads="1"/>
          </p:cNvSpPr>
          <p:nvPr/>
        </p:nvSpPr>
        <p:spPr bwMode="auto">
          <a:xfrm>
            <a:off x="80963" y="481013"/>
            <a:ext cx="9744075" cy="830997"/>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2400" dirty="0" smtClean="0">
                <a:solidFill>
                  <a:schemeClr val="bg1"/>
                </a:solidFill>
                <a:cs typeface="Times New Roman" panose="02020603050405020304" pitchFamily="18" charset="0"/>
              </a:rPr>
              <a:t>تعرف </a:t>
            </a:r>
            <a:r>
              <a:rPr lang="ar-EG" altLang="en-US" sz="2400" dirty="0">
                <a:solidFill>
                  <a:schemeClr val="bg1"/>
                </a:solidFill>
                <a:cs typeface="Times New Roman" panose="02020603050405020304" pitchFamily="18" charset="0"/>
              </a:rPr>
              <a:t>العقوبات بأنها القرارات السياسية والاقتصادية التي تشكل جزءًا من </a:t>
            </a:r>
            <a:r>
              <a:rPr lang="ar-EG" altLang="en-US" sz="2400" dirty="0" smtClean="0">
                <a:solidFill>
                  <a:schemeClr val="bg1"/>
                </a:solidFill>
                <a:cs typeface="Times New Roman" panose="02020603050405020304" pitchFamily="18" charset="0"/>
              </a:rPr>
              <a:t>الجهود</a:t>
            </a:r>
            <a:br>
              <a:rPr lang="ar-EG" altLang="en-US" sz="2400" dirty="0" smtClean="0">
                <a:solidFill>
                  <a:schemeClr val="bg1"/>
                </a:solidFill>
                <a:cs typeface="Times New Roman" panose="02020603050405020304" pitchFamily="18" charset="0"/>
              </a:rPr>
            </a:br>
            <a:r>
              <a:rPr lang="ar-EG" altLang="en-US" sz="2400" dirty="0" smtClean="0">
                <a:solidFill>
                  <a:schemeClr val="bg1"/>
                </a:solidFill>
                <a:cs typeface="Times New Roman" panose="02020603050405020304" pitchFamily="18" charset="0"/>
              </a:rPr>
              <a:t> </a:t>
            </a:r>
            <a:r>
              <a:rPr lang="ar-EG" altLang="en-US" sz="2400" dirty="0">
                <a:solidFill>
                  <a:schemeClr val="bg1"/>
                </a:solidFill>
                <a:cs typeface="Times New Roman" panose="02020603050405020304" pitchFamily="18" charset="0"/>
              </a:rPr>
              <a:t>الدبلوماسية من خلال:</a:t>
            </a:r>
            <a:endParaRPr lang="en-US" altLang="en-US" sz="2400" dirty="0">
              <a:solidFill>
                <a:schemeClr val="bg1"/>
              </a:solidFill>
              <a:cs typeface="Times New Roman" panose="02020603050405020304" pitchFamily="18" charset="0"/>
            </a:endParaRPr>
          </a:p>
        </p:txBody>
      </p:sp>
      <p:sp>
        <p:nvSpPr>
          <p:cNvPr id="3" name="Rectangle: Rounded Corners 2">
            <a:extLst/>
          </p:cNvPr>
          <p:cNvSpPr/>
          <p:nvPr/>
        </p:nvSpPr>
        <p:spPr>
          <a:xfrm>
            <a:off x="174625" y="1468438"/>
            <a:ext cx="2581275" cy="1414462"/>
          </a:xfrm>
          <a:prstGeom prst="roundRect">
            <a:avLst/>
          </a:prstGeom>
          <a:solidFill>
            <a:srgbClr val="ABC3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0" name="Rectangle: Rounded Corners 9">
            <a:extLst/>
          </p:cNvPr>
          <p:cNvSpPr/>
          <p:nvPr/>
        </p:nvSpPr>
        <p:spPr>
          <a:xfrm>
            <a:off x="174625" y="3152775"/>
            <a:ext cx="2581275" cy="1416050"/>
          </a:xfrm>
          <a:prstGeom prst="roundRect">
            <a:avLst/>
          </a:prstGeom>
          <a:solidFill>
            <a:srgbClr val="ABC3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1" name="Rectangle: Rounded Corners 10">
            <a:extLst/>
          </p:cNvPr>
          <p:cNvSpPr/>
          <p:nvPr/>
        </p:nvSpPr>
        <p:spPr>
          <a:xfrm>
            <a:off x="174625" y="4826000"/>
            <a:ext cx="2581275" cy="1416050"/>
          </a:xfrm>
          <a:prstGeom prst="roundRect">
            <a:avLst/>
          </a:prstGeom>
          <a:solidFill>
            <a:srgbClr val="ABC3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6874" name="Rectangle 12"/>
          <p:cNvSpPr>
            <a:spLocks noChangeArrowheads="1"/>
          </p:cNvSpPr>
          <p:nvPr/>
        </p:nvSpPr>
        <p:spPr bwMode="auto">
          <a:xfrm>
            <a:off x="520700" y="1419225"/>
            <a:ext cx="1889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الدول</a:t>
            </a:r>
            <a:endParaRPr lang="en-US" altLang="en-US" sz="1600" dirty="0">
              <a:cs typeface="Times New Roman" panose="02020603050405020304" pitchFamily="18" charset="0"/>
            </a:endParaRPr>
          </a:p>
        </p:txBody>
      </p:sp>
      <p:sp>
        <p:nvSpPr>
          <p:cNvPr id="36875" name="Rectangle 13"/>
          <p:cNvSpPr>
            <a:spLocks noChangeArrowheads="1"/>
          </p:cNvSpPr>
          <p:nvPr/>
        </p:nvSpPr>
        <p:spPr bwMode="auto">
          <a:xfrm>
            <a:off x="254000" y="3154363"/>
            <a:ext cx="2624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المنظمات متعددة الأطراف</a:t>
            </a:r>
            <a:endParaRPr lang="en-US" altLang="en-US" sz="1600" dirty="0">
              <a:cs typeface="Times New Roman" panose="02020603050405020304" pitchFamily="18" charset="0"/>
            </a:endParaRPr>
          </a:p>
        </p:txBody>
      </p:sp>
      <p:sp>
        <p:nvSpPr>
          <p:cNvPr id="36876" name="Rectangle 14"/>
          <p:cNvSpPr>
            <a:spLocks noChangeArrowheads="1"/>
          </p:cNvSpPr>
          <p:nvPr/>
        </p:nvSpPr>
        <p:spPr bwMode="auto">
          <a:xfrm>
            <a:off x="366713" y="4800600"/>
            <a:ext cx="21351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cs typeface="Times New Roman" panose="02020603050405020304" pitchFamily="18" charset="0"/>
              </a:rPr>
              <a:t>المنظمات الإقليمية </a:t>
            </a:r>
            <a:endParaRPr lang="en-US" altLang="en-US" sz="1600" dirty="0">
              <a:cs typeface="Times New Roman" panose="02020603050405020304" pitchFamily="18" charset="0"/>
            </a:endParaRPr>
          </a:p>
        </p:txBody>
      </p:sp>
      <p:cxnSp>
        <p:nvCxnSpPr>
          <p:cNvPr id="5" name="Straight Arrow Connector 4">
            <a:extLst/>
          </p:cNvPr>
          <p:cNvCxnSpPr>
            <a:cxnSpLocks/>
            <a:stCxn id="3" idx="3"/>
          </p:cNvCxnSpPr>
          <p:nvPr/>
        </p:nvCxnSpPr>
        <p:spPr>
          <a:xfrm>
            <a:off x="2755900" y="2176463"/>
            <a:ext cx="1377950" cy="1684337"/>
          </a:xfrm>
          <a:prstGeom prst="straightConnector1">
            <a:avLst/>
          </a:prstGeom>
          <a:ln w="28575">
            <a:solidFill>
              <a:srgbClr val="ABC3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p:cNvPr>
          <p:cNvCxnSpPr>
            <a:cxnSpLocks/>
          </p:cNvCxnSpPr>
          <p:nvPr/>
        </p:nvCxnSpPr>
        <p:spPr>
          <a:xfrm>
            <a:off x="2755900" y="3860800"/>
            <a:ext cx="1279525" cy="0"/>
          </a:xfrm>
          <a:prstGeom prst="straightConnector1">
            <a:avLst/>
          </a:prstGeom>
          <a:ln w="28575">
            <a:solidFill>
              <a:srgbClr val="ABC3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p:cNvPr>
          <p:cNvCxnSpPr>
            <a:cxnSpLocks/>
            <a:stCxn id="11" idx="3"/>
          </p:cNvCxnSpPr>
          <p:nvPr/>
        </p:nvCxnSpPr>
        <p:spPr>
          <a:xfrm flipV="1">
            <a:off x="2755900" y="3860800"/>
            <a:ext cx="1377950" cy="1673225"/>
          </a:xfrm>
          <a:prstGeom prst="straightConnector1">
            <a:avLst/>
          </a:prstGeom>
          <a:ln w="28575">
            <a:solidFill>
              <a:srgbClr val="ABC3FF"/>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p:cNvPr>
          <p:cNvSpPr/>
          <p:nvPr/>
        </p:nvSpPr>
        <p:spPr>
          <a:xfrm>
            <a:off x="4146550" y="3017838"/>
            <a:ext cx="1828800" cy="1760537"/>
          </a:xfrm>
          <a:prstGeom prst="ellipse">
            <a:avLst/>
          </a:prstGeom>
          <a:solidFill>
            <a:srgbClr val="87005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881" name="Rectangle 12"/>
          <p:cNvSpPr>
            <a:spLocks noChangeArrowheads="1"/>
          </p:cNvSpPr>
          <p:nvPr/>
        </p:nvSpPr>
        <p:spPr bwMode="auto">
          <a:xfrm>
            <a:off x="4159250" y="3522703"/>
            <a:ext cx="182880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1800" dirty="0" smtClean="0">
                <a:solidFill>
                  <a:schemeClr val="bg1"/>
                </a:solidFill>
                <a:cs typeface="Times New Roman" panose="02020603050405020304" pitchFamily="18" charset="0"/>
              </a:rPr>
              <a:t>في مقابل الدول، والمنظمات </a:t>
            </a:r>
            <a:br>
              <a:rPr lang="ar-EG" altLang="en-US" sz="1800" dirty="0" smtClean="0">
                <a:solidFill>
                  <a:schemeClr val="bg1"/>
                </a:solidFill>
                <a:cs typeface="Times New Roman" panose="02020603050405020304" pitchFamily="18" charset="0"/>
              </a:rPr>
            </a:br>
            <a:r>
              <a:rPr lang="ar-EG" altLang="en-US" sz="1800" dirty="0" smtClean="0">
                <a:solidFill>
                  <a:schemeClr val="bg1"/>
                </a:solidFill>
                <a:cs typeface="Times New Roman" panose="02020603050405020304" pitchFamily="18" charset="0"/>
              </a:rPr>
              <a:t>والأفراد:</a:t>
            </a:r>
            <a:endParaRPr lang="en-US" altLang="en-US" sz="1800" dirty="0">
              <a:solidFill>
                <a:schemeClr val="bg1"/>
              </a:solidFill>
              <a:cs typeface="Times New Roman" panose="02020603050405020304" pitchFamily="18" charset="0"/>
            </a:endParaRPr>
          </a:p>
        </p:txBody>
      </p:sp>
      <p:cxnSp>
        <p:nvCxnSpPr>
          <p:cNvPr id="23" name="Straight Arrow Connector 22">
            <a:extLst/>
          </p:cNvPr>
          <p:cNvCxnSpPr>
            <a:cxnSpLocks/>
          </p:cNvCxnSpPr>
          <p:nvPr/>
        </p:nvCxnSpPr>
        <p:spPr>
          <a:xfrm>
            <a:off x="5962650" y="3860800"/>
            <a:ext cx="1039813" cy="0"/>
          </a:xfrm>
          <a:prstGeom prst="straightConnector1">
            <a:avLst/>
          </a:prstGeom>
          <a:ln w="28575">
            <a:solidFill>
              <a:srgbClr val="870052"/>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p:cNvPr>
          <p:cNvSpPr/>
          <p:nvPr/>
        </p:nvSpPr>
        <p:spPr>
          <a:xfrm>
            <a:off x="7037388" y="3154363"/>
            <a:ext cx="2581275" cy="1414462"/>
          </a:xfrm>
          <a:prstGeom prst="roundRect">
            <a:avLst/>
          </a:prstGeom>
          <a:solidFill>
            <a:srgbClr val="116F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26" name="Straight Arrow Connector 25">
            <a:extLst/>
          </p:cNvPr>
          <p:cNvCxnSpPr>
            <a:cxnSpLocks/>
          </p:cNvCxnSpPr>
          <p:nvPr/>
        </p:nvCxnSpPr>
        <p:spPr>
          <a:xfrm flipV="1">
            <a:off x="5962650" y="2563813"/>
            <a:ext cx="1039813" cy="1296987"/>
          </a:xfrm>
          <a:prstGeom prst="straightConnector1">
            <a:avLst/>
          </a:prstGeom>
          <a:ln w="28575">
            <a:solidFill>
              <a:srgbClr val="870052"/>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p:cNvPr>
          <p:cNvSpPr/>
          <p:nvPr/>
        </p:nvSpPr>
        <p:spPr>
          <a:xfrm>
            <a:off x="7002463" y="1401763"/>
            <a:ext cx="2581275" cy="1414462"/>
          </a:xfrm>
          <a:prstGeom prst="roundRect">
            <a:avLst/>
          </a:prstGeom>
          <a:solidFill>
            <a:srgbClr val="116F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0" name="Rectangle: Rounded Corners 29">
            <a:extLst/>
          </p:cNvPr>
          <p:cNvSpPr/>
          <p:nvPr/>
        </p:nvSpPr>
        <p:spPr>
          <a:xfrm>
            <a:off x="7037388" y="4906963"/>
            <a:ext cx="2581275" cy="1414462"/>
          </a:xfrm>
          <a:prstGeom prst="roundRect">
            <a:avLst/>
          </a:prstGeom>
          <a:solidFill>
            <a:srgbClr val="116F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bg1"/>
              </a:solidFill>
            </a:endParaRPr>
          </a:p>
        </p:txBody>
      </p:sp>
      <p:cxnSp>
        <p:nvCxnSpPr>
          <p:cNvPr id="31" name="Straight Arrow Connector 30">
            <a:extLst/>
          </p:cNvPr>
          <p:cNvCxnSpPr>
            <a:cxnSpLocks/>
          </p:cNvCxnSpPr>
          <p:nvPr/>
        </p:nvCxnSpPr>
        <p:spPr>
          <a:xfrm>
            <a:off x="5962650" y="3865563"/>
            <a:ext cx="1074738" cy="1463675"/>
          </a:xfrm>
          <a:prstGeom prst="straightConnector1">
            <a:avLst/>
          </a:prstGeom>
          <a:ln w="28575">
            <a:solidFill>
              <a:srgbClr val="870052"/>
            </a:solidFill>
            <a:tailEnd type="triangle"/>
          </a:ln>
        </p:spPr>
        <p:style>
          <a:lnRef idx="1">
            <a:schemeClr val="accent1"/>
          </a:lnRef>
          <a:fillRef idx="0">
            <a:schemeClr val="accent1"/>
          </a:fillRef>
          <a:effectRef idx="0">
            <a:schemeClr val="accent1"/>
          </a:effectRef>
          <a:fontRef idx="minor">
            <a:schemeClr val="tx1"/>
          </a:fontRef>
        </p:style>
      </p:cxnSp>
      <p:sp>
        <p:nvSpPr>
          <p:cNvPr id="36888" name="Rectangle 12"/>
          <p:cNvSpPr>
            <a:spLocks noChangeArrowheads="1"/>
          </p:cNvSpPr>
          <p:nvPr/>
        </p:nvSpPr>
        <p:spPr bwMode="auto">
          <a:xfrm>
            <a:off x="7070725" y="1400175"/>
            <a:ext cx="2444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a:solidFill>
                  <a:schemeClr val="bg1"/>
                </a:solidFill>
                <a:cs typeface="Times New Roman" panose="02020603050405020304" pitchFamily="18" charset="0"/>
              </a:rPr>
              <a:t>حماية </a:t>
            </a:r>
            <a:r>
              <a:rPr lang="ar-EG" altLang="en-US" sz="1600" dirty="0" smtClean="0">
                <a:solidFill>
                  <a:schemeClr val="bg1"/>
                </a:solidFill>
                <a:cs typeface="Times New Roman" panose="02020603050405020304" pitchFamily="18" charset="0"/>
              </a:rPr>
              <a:t>مصالح</a:t>
            </a:r>
            <a:br>
              <a:rPr lang="ar-EG" altLang="en-US" sz="1600" dirty="0" smtClean="0">
                <a:solidFill>
                  <a:schemeClr val="bg1"/>
                </a:solidFill>
                <a:cs typeface="Times New Roman" panose="02020603050405020304" pitchFamily="18" charset="0"/>
              </a:rPr>
            </a:br>
            <a:r>
              <a:rPr lang="ar-EG" altLang="en-US" sz="1600" dirty="0" smtClean="0">
                <a:solidFill>
                  <a:schemeClr val="bg1"/>
                </a:solidFill>
                <a:cs typeface="Times New Roman" panose="02020603050405020304" pitchFamily="18" charset="0"/>
              </a:rPr>
              <a:t> </a:t>
            </a:r>
            <a:r>
              <a:rPr lang="ar-EG" altLang="en-US" sz="1600" dirty="0">
                <a:solidFill>
                  <a:schemeClr val="bg1"/>
                </a:solidFill>
                <a:cs typeface="Times New Roman" panose="02020603050405020304" pitchFamily="18" charset="0"/>
              </a:rPr>
              <a:t>الأمن </a:t>
            </a:r>
            <a:r>
              <a:rPr lang="ar-EG" altLang="en-US" sz="1600" dirty="0" smtClean="0">
                <a:solidFill>
                  <a:schemeClr val="bg1"/>
                </a:solidFill>
                <a:cs typeface="Times New Roman" panose="02020603050405020304" pitchFamily="18" charset="0"/>
              </a:rPr>
              <a:t>القومي:</a:t>
            </a:r>
            <a:endParaRPr lang="en-US" altLang="en-US" sz="1600" dirty="0">
              <a:solidFill>
                <a:schemeClr val="bg1"/>
              </a:solidFill>
              <a:cs typeface="Times New Roman" panose="02020603050405020304" pitchFamily="18" charset="0"/>
            </a:endParaRPr>
          </a:p>
        </p:txBody>
      </p:sp>
      <p:sp>
        <p:nvSpPr>
          <p:cNvPr id="36889" name="Rectangle 12"/>
          <p:cNvSpPr>
            <a:spLocks noChangeArrowheads="1"/>
          </p:cNvSpPr>
          <p:nvPr/>
        </p:nvSpPr>
        <p:spPr bwMode="auto">
          <a:xfrm>
            <a:off x="7123113" y="3167063"/>
            <a:ext cx="2409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solidFill>
                  <a:schemeClr val="bg1"/>
                </a:solidFill>
                <a:cs typeface="Times New Roman" panose="02020603050405020304" pitchFamily="18" charset="0"/>
              </a:rPr>
              <a:t>حماية القانون الدولي</a:t>
            </a:r>
            <a:endParaRPr lang="en-US" altLang="en-US" sz="1600" dirty="0">
              <a:solidFill>
                <a:schemeClr val="bg1"/>
              </a:solidFill>
              <a:cs typeface="Times New Roman" panose="02020603050405020304" pitchFamily="18" charset="0"/>
            </a:endParaRPr>
          </a:p>
        </p:txBody>
      </p:sp>
      <p:sp>
        <p:nvSpPr>
          <p:cNvPr id="36890" name="Rectangle 12"/>
          <p:cNvSpPr>
            <a:spLocks noChangeArrowheads="1"/>
          </p:cNvSpPr>
          <p:nvPr/>
        </p:nvSpPr>
        <p:spPr bwMode="auto">
          <a:xfrm>
            <a:off x="7219950" y="4931360"/>
            <a:ext cx="2390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solidFill>
                  <a:schemeClr val="bg1"/>
                </a:solidFill>
                <a:cs typeface="Times New Roman" panose="02020603050405020304" pitchFamily="18" charset="0"/>
              </a:rPr>
              <a:t>الدفاع ضد الجزاءات المفروضة</a:t>
            </a:r>
            <a:endParaRPr lang="en-US" altLang="en-US" sz="1600" dirty="0">
              <a:solidFill>
                <a:schemeClr val="bg1"/>
              </a:solidFill>
              <a:cs typeface="Times New Roman" panose="02020603050405020304" pitchFamily="18" charset="0"/>
            </a:endParaRPr>
          </a:p>
        </p:txBody>
      </p:sp>
      <p:pic>
        <p:nvPicPr>
          <p:cNvPr id="8" name="Picture 7">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5320" y="1689842"/>
            <a:ext cx="1099883" cy="1099883"/>
          </a:xfrm>
          <a:prstGeom prst="ellipse">
            <a:avLst/>
          </a:prstGeom>
        </p:spPr>
      </p:pic>
      <p:pic>
        <p:nvPicPr>
          <p:cNvPr id="3689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3316288"/>
            <a:ext cx="1427163"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p:cNvPr>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1290" y="5126109"/>
            <a:ext cx="1008336" cy="1008336"/>
          </a:xfrm>
          <a:prstGeom prst="rect">
            <a:avLst/>
          </a:prstGeom>
        </p:spPr>
      </p:pic>
      <p:pic>
        <p:nvPicPr>
          <p:cNvPr id="36894"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4475" y="5227638"/>
            <a:ext cx="969963"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4475" y="3475038"/>
            <a:ext cx="966788"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6" name="Picture 31"/>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7864475" y="1946275"/>
            <a:ext cx="7874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2"/>
          <p:cNvSpPr>
            <a:spLocks noGrp="1"/>
          </p:cNvSpPr>
          <p:nvPr>
            <p:ph type="title"/>
          </p:nvPr>
        </p:nvSpPr>
        <p:spPr>
          <a:xfrm>
            <a:off x="80963" y="185738"/>
            <a:ext cx="9744075" cy="503237"/>
          </a:xfrm>
        </p:spPr>
        <p:txBody>
          <a:bodyPr/>
          <a:lstStyle/>
          <a:p>
            <a:pPr algn="r" rtl="1"/>
            <a:r>
              <a:rPr lang="ar-EG" altLang="en-US" dirty="0" smtClean="0"/>
              <a:t>ما هي العقوبات؟</a:t>
            </a:r>
            <a:endParaRPr lang="en-US"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7" descr="Image result for Sa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 y="744538"/>
            <a:ext cx="9998075" cy="611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p:cNvSpPr>
          <p:nvPr>
            <p:ph type="title"/>
          </p:nvPr>
        </p:nvSpPr>
        <p:spPr>
          <a:xfrm>
            <a:off x="80963" y="185738"/>
            <a:ext cx="9744075" cy="503237"/>
          </a:xfrm>
        </p:spPr>
        <p:txBody>
          <a:bodyPr/>
          <a:lstStyle/>
          <a:p>
            <a:pPr algn="r" rtl="1"/>
            <a:r>
              <a:rPr lang="ar-EG" altLang="en-US" dirty="0"/>
              <a:t>من يفرض العقوبات؟</a:t>
            </a:r>
            <a:endParaRPr lang="en-US" altLang="en-US" dirty="0" smtClean="0"/>
          </a:p>
        </p:txBody>
      </p:sp>
      <p:sp>
        <p:nvSpPr>
          <p:cNvPr id="38916"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2C5AB739-6D6D-4740-908E-1D7DB7AECEA9}" type="slidenum">
              <a:rPr lang="en-GB" altLang="en-US" smtClean="0"/>
              <a:pPr>
                <a:lnSpc>
                  <a:spcPct val="100000"/>
                </a:lnSpc>
                <a:spcBef>
                  <a:spcPct val="0"/>
                </a:spcBef>
                <a:buFontTx/>
                <a:buNone/>
              </a:pPr>
              <a:t>16</a:t>
            </a:fld>
            <a:endParaRPr lang="en-GB" altLang="en-US" smtClean="0"/>
          </a:p>
        </p:txBody>
      </p:sp>
      <p:sp>
        <p:nvSpPr>
          <p:cNvPr id="6" name="TextBox 5">
            <a:extLst/>
          </p:cNvPr>
          <p:cNvSpPr txBox="1"/>
          <p:nvPr/>
        </p:nvSpPr>
        <p:spPr>
          <a:xfrm>
            <a:off x="10120313" y="0"/>
            <a:ext cx="2759075" cy="3232150"/>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r>
              <a:rPr lang="en-US" altLang="en-US" dirty="0">
                <a:cs typeface="Times New Roman" panose="02020603050405020304" pitchFamily="18" charset="0"/>
              </a:rPr>
              <a:t>Slide 14 &amp; 15 will be one screen. </a:t>
            </a:r>
            <a:endParaRPr lang="en-US"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38918" name="TextBox 9"/>
          <p:cNvSpPr txBox="1">
            <a:spLocks noChangeArrowheads="1"/>
          </p:cNvSpPr>
          <p:nvPr/>
        </p:nvSpPr>
        <p:spPr bwMode="auto">
          <a:xfrm>
            <a:off x="-2973388" y="0"/>
            <a:ext cx="2759075" cy="19383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r>
              <a:rPr lang="en-US" altLang="en-US"/>
              <a:t>Introduce one by one at the screen. I’ve made modifications in this slide.</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5" name="Rectangle: Top Corners Snipped 14">
            <a:extLst/>
          </p:cNvPr>
          <p:cNvSpPr/>
          <p:nvPr/>
        </p:nvSpPr>
        <p:spPr>
          <a:xfrm>
            <a:off x="158750" y="2206625"/>
            <a:ext cx="2020888" cy="2112963"/>
          </a:xfrm>
          <a:prstGeom prst="snip2SameRect">
            <a:avLst/>
          </a:prstGeom>
          <a:solidFill>
            <a:schemeClr val="bg1"/>
          </a:solidFill>
          <a:ln>
            <a:solidFill>
              <a:srgbClr val="00227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Top Corners Snipped 27">
            <a:extLst/>
          </p:cNvPr>
          <p:cNvSpPr/>
          <p:nvPr/>
        </p:nvSpPr>
        <p:spPr>
          <a:xfrm>
            <a:off x="2643188" y="2206625"/>
            <a:ext cx="2022475" cy="2112963"/>
          </a:xfrm>
          <a:prstGeom prst="snip2SameRect">
            <a:avLst/>
          </a:prstGeom>
          <a:solidFill>
            <a:schemeClr val="bg1"/>
          </a:solidFill>
          <a:ln>
            <a:solidFill>
              <a:srgbClr val="00227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ectangle: Top Corners Snipped 28">
            <a:extLst/>
          </p:cNvPr>
          <p:cNvSpPr/>
          <p:nvPr/>
        </p:nvSpPr>
        <p:spPr>
          <a:xfrm>
            <a:off x="5213350" y="2206625"/>
            <a:ext cx="2020888" cy="2112963"/>
          </a:xfrm>
          <a:prstGeom prst="snip2SameRect">
            <a:avLst/>
          </a:prstGeom>
          <a:solidFill>
            <a:schemeClr val="bg1"/>
          </a:solidFill>
          <a:ln>
            <a:solidFill>
              <a:srgbClr val="00227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Top Corners Snipped 29">
            <a:extLst/>
          </p:cNvPr>
          <p:cNvSpPr/>
          <p:nvPr/>
        </p:nvSpPr>
        <p:spPr>
          <a:xfrm>
            <a:off x="7780338" y="2206625"/>
            <a:ext cx="2022475" cy="2112963"/>
          </a:xfrm>
          <a:prstGeom prst="snip2SameRect">
            <a:avLst/>
          </a:prstGeom>
          <a:solidFill>
            <a:schemeClr val="bg1"/>
          </a:solidFill>
          <a:ln>
            <a:solidFill>
              <a:srgbClr val="00227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8923" name="Rectangle 12"/>
          <p:cNvSpPr>
            <a:spLocks noChangeArrowheads="1"/>
          </p:cNvSpPr>
          <p:nvPr/>
        </p:nvSpPr>
        <p:spPr bwMode="auto">
          <a:xfrm>
            <a:off x="206375" y="3667125"/>
            <a:ext cx="1889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1400" dirty="0">
                <a:cs typeface="Times New Roman" panose="02020603050405020304" pitchFamily="18" charset="0"/>
              </a:rPr>
              <a:t>الأمم المتحدة </a:t>
            </a:r>
            <a:r>
              <a:rPr lang="ar-EG" altLang="en-US" sz="1400" dirty="0" smtClean="0">
                <a:cs typeface="Times New Roman" panose="02020603050405020304" pitchFamily="18" charset="0"/>
              </a:rPr>
              <a:t>(</a:t>
            </a:r>
            <a:r>
              <a:rPr lang="en-US" altLang="en-US" sz="1400" dirty="0" smtClean="0">
                <a:cs typeface="Times New Roman" panose="02020603050405020304" pitchFamily="18" charset="0"/>
              </a:rPr>
              <a:t>UN</a:t>
            </a:r>
            <a:r>
              <a:rPr lang="ar-EG" altLang="en-US" sz="1400" dirty="0" smtClean="0">
                <a:cs typeface="Times New Roman" panose="02020603050405020304" pitchFamily="18" charset="0"/>
              </a:rPr>
              <a:t>)  </a:t>
            </a:r>
            <a:r>
              <a:rPr lang="ar-EG" altLang="en-US" sz="1400" dirty="0">
                <a:cs typeface="Times New Roman" panose="02020603050405020304" pitchFamily="18" charset="0"/>
              </a:rPr>
              <a:t>من قبل مجلس الأم</a:t>
            </a:r>
            <a:endParaRPr lang="en-US" altLang="en-US" sz="1400" dirty="0">
              <a:cs typeface="Times New Roman" panose="02020603050405020304" pitchFamily="18" charset="0"/>
            </a:endParaRPr>
          </a:p>
        </p:txBody>
      </p:sp>
      <p:sp>
        <p:nvSpPr>
          <p:cNvPr id="38924" name="Rectangle 12"/>
          <p:cNvSpPr>
            <a:spLocks noChangeArrowheads="1"/>
          </p:cNvSpPr>
          <p:nvPr/>
        </p:nvSpPr>
        <p:spPr bwMode="auto">
          <a:xfrm>
            <a:off x="2628900" y="3559175"/>
            <a:ext cx="2049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1400" dirty="0">
                <a:cs typeface="Times New Roman" panose="02020603050405020304" pitchFamily="18" charset="0"/>
              </a:rPr>
              <a:t>الاتحاد </a:t>
            </a:r>
            <a:r>
              <a:rPr lang="ar-EG" altLang="en-US" sz="1400" dirty="0" smtClean="0">
                <a:cs typeface="Times New Roman" panose="02020603050405020304" pitchFamily="18" charset="0"/>
              </a:rPr>
              <a:t>الأوروبي</a:t>
            </a:r>
            <a:r>
              <a:rPr lang="en-US" altLang="en-US" sz="1400" dirty="0" smtClean="0">
                <a:cs typeface="Times New Roman" panose="02020603050405020304" pitchFamily="18" charset="0"/>
              </a:rPr>
              <a:t>EU</a:t>
            </a:r>
            <a:r>
              <a:rPr lang="en-US" altLang="en-US" sz="1400" dirty="0">
                <a:cs typeface="Times New Roman" panose="02020603050405020304" pitchFamily="18" charset="0"/>
              </a:rPr>
              <a:t>) </a:t>
            </a:r>
            <a:r>
              <a:rPr lang="ar-EG" altLang="en-US" sz="1400" dirty="0" smtClean="0">
                <a:cs typeface="Times New Roman" panose="02020603050405020304" pitchFamily="18" charset="0"/>
              </a:rPr>
              <a:t>) من </a:t>
            </a:r>
            <a:r>
              <a:rPr lang="ar-EG" altLang="en-US" sz="1400" dirty="0">
                <a:cs typeface="Times New Roman" panose="02020603050405020304" pitchFamily="18" charset="0"/>
              </a:rPr>
              <a:t>قبل المفوضية الأوروبية</a:t>
            </a:r>
            <a:endParaRPr lang="en-US" altLang="en-US" sz="1400" dirty="0">
              <a:cs typeface="Times New Roman" panose="02020603050405020304" pitchFamily="18" charset="0"/>
            </a:endParaRPr>
          </a:p>
        </p:txBody>
      </p:sp>
      <p:sp>
        <p:nvSpPr>
          <p:cNvPr id="38925" name="Rectangle 12"/>
          <p:cNvSpPr>
            <a:spLocks noChangeArrowheads="1"/>
          </p:cNvSpPr>
          <p:nvPr/>
        </p:nvSpPr>
        <p:spPr bwMode="auto">
          <a:xfrm>
            <a:off x="5224463" y="3524250"/>
            <a:ext cx="20510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1400" dirty="0">
                <a:cs typeface="Times New Roman" panose="02020603050405020304" pitchFamily="18" charset="0"/>
              </a:rPr>
              <a:t>الولايات المتحدة الأمريكية من قبل مكتب مراقبة الأصول الأجنبية (</a:t>
            </a:r>
            <a:r>
              <a:rPr lang="en-US" altLang="en-US" sz="1400" dirty="0" smtClean="0">
                <a:cs typeface="Times New Roman" panose="02020603050405020304" pitchFamily="18" charset="0"/>
              </a:rPr>
              <a:t>OFAC</a:t>
            </a:r>
            <a:r>
              <a:rPr lang="ar-EG" altLang="en-US" sz="1400" dirty="0" smtClean="0">
                <a:cs typeface="Times New Roman" panose="02020603050405020304" pitchFamily="18" charset="0"/>
              </a:rPr>
              <a:t>)</a:t>
            </a:r>
            <a:endParaRPr lang="en-US" altLang="en-US" sz="1400" dirty="0">
              <a:cs typeface="Times New Roman" panose="02020603050405020304" pitchFamily="18" charset="0"/>
            </a:endParaRPr>
          </a:p>
        </p:txBody>
      </p:sp>
      <p:sp>
        <p:nvSpPr>
          <p:cNvPr id="38926" name="Rectangle 12"/>
          <p:cNvSpPr>
            <a:spLocks noChangeArrowheads="1"/>
          </p:cNvSpPr>
          <p:nvPr/>
        </p:nvSpPr>
        <p:spPr bwMode="auto">
          <a:xfrm>
            <a:off x="7751763" y="3641725"/>
            <a:ext cx="20510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400" dirty="0" smtClean="0">
                <a:cs typeface="Times New Roman" panose="02020603050405020304" pitchFamily="18" charset="0"/>
              </a:rPr>
              <a:t>المملكة المتحدة وزارة الخزانة </a:t>
            </a:r>
            <a:endParaRPr lang="en-US" altLang="en-US" sz="1400" dirty="0">
              <a:cs typeface="Times New Roman" panose="02020603050405020304" pitchFamily="18" charset="0"/>
            </a:endParaRPr>
          </a:p>
        </p:txBody>
      </p:sp>
      <p:pic>
        <p:nvPicPr>
          <p:cNvPr id="38927" name="Picture 3"/>
          <p:cNvPicPr>
            <a:picLocks noChangeAspect="1" noChangeArrowheads="1"/>
          </p:cNvPicPr>
          <p:nvPr/>
        </p:nvPicPr>
        <p:blipFill>
          <a:blip r:embed="rId4">
            <a:extLst>
              <a:ext uri="{28A0092B-C50C-407E-A947-70E740481C1C}">
                <a14:useLocalDpi xmlns:a14="http://schemas.microsoft.com/office/drawing/2010/main" val="0"/>
              </a:ext>
            </a:extLst>
          </a:blip>
          <a:srcRect b="13631"/>
          <a:stretch>
            <a:fillRect/>
          </a:stretch>
        </p:blipFill>
        <p:spPr bwMode="auto">
          <a:xfrm>
            <a:off x="331788" y="2390775"/>
            <a:ext cx="15795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538" y="2390775"/>
            <a:ext cx="1452562"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6113" y="2251075"/>
            <a:ext cx="9953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1313" y="2384425"/>
            <a:ext cx="163195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1" name="Rectangle 12"/>
          <p:cNvSpPr>
            <a:spLocks noChangeArrowheads="1"/>
          </p:cNvSpPr>
          <p:nvPr/>
        </p:nvSpPr>
        <p:spPr bwMode="auto">
          <a:xfrm>
            <a:off x="0" y="647700"/>
            <a:ext cx="9906000" cy="400050"/>
          </a:xfrm>
          <a:prstGeom prst="rect">
            <a:avLst/>
          </a:prstGeom>
          <a:solidFill>
            <a:srgbClr val="40A8C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2000" dirty="0">
                <a:solidFill>
                  <a:schemeClr val="bg1"/>
                </a:solidFill>
                <a:cs typeface="Times New Roman" panose="02020603050405020304" pitchFamily="18" charset="0"/>
              </a:rPr>
              <a:t>تفرض </a:t>
            </a:r>
            <a:r>
              <a:rPr lang="ar-EG" altLang="en-US" sz="2000" dirty="0" smtClean="0">
                <a:solidFill>
                  <a:schemeClr val="bg1"/>
                </a:solidFill>
                <a:cs typeface="Times New Roman" panose="02020603050405020304" pitchFamily="18" charset="0"/>
              </a:rPr>
              <a:t>الحكومات </a:t>
            </a:r>
            <a:r>
              <a:rPr lang="ar-EG" altLang="en-US" sz="2000" dirty="0">
                <a:solidFill>
                  <a:schemeClr val="bg1"/>
                </a:solidFill>
                <a:cs typeface="Times New Roman" panose="02020603050405020304" pitchFamily="18" charset="0"/>
              </a:rPr>
              <a:t>و / أو المنظمات الدولية التالية </a:t>
            </a:r>
            <a:r>
              <a:rPr lang="ar-EG" altLang="en-US" sz="2000" dirty="0" smtClean="0">
                <a:solidFill>
                  <a:schemeClr val="bg1"/>
                </a:solidFill>
                <a:cs typeface="Times New Roman" panose="02020603050405020304" pitchFamily="18" charset="0"/>
              </a:rPr>
              <a:t>العقوبات</a:t>
            </a:r>
            <a:r>
              <a:rPr lang="ar-EG" altLang="en-US" sz="2000" dirty="0">
                <a:solidFill>
                  <a:schemeClr val="bg1"/>
                </a:solidFill>
                <a:cs typeface="Times New Roman" panose="02020603050405020304" pitchFamily="18" charset="0"/>
              </a:rPr>
              <a:t>:</a:t>
            </a:r>
            <a:endParaRPr lang="en-US" altLang="en-US" sz="20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qATAR MAN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038" y="1312863"/>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40962" name="Rectangle 2"/>
          <p:cNvSpPr>
            <a:spLocks noGrp="1"/>
          </p:cNvSpPr>
          <p:nvPr>
            <p:ph type="title"/>
          </p:nvPr>
        </p:nvSpPr>
        <p:spPr>
          <a:xfrm>
            <a:off x="80963" y="185738"/>
            <a:ext cx="9744075" cy="503237"/>
          </a:xfrm>
        </p:spPr>
        <p:txBody>
          <a:bodyPr/>
          <a:lstStyle/>
          <a:p>
            <a:pPr algn="r" rtl="1"/>
            <a:r>
              <a:rPr lang="ar-EG" altLang="en-US" dirty="0" smtClean="0"/>
              <a:t>من الذي يفرض العقوبات؟</a:t>
            </a:r>
            <a:endParaRPr lang="en-US" altLang="en-US" dirty="0" smtClean="0"/>
          </a:p>
        </p:txBody>
      </p:sp>
      <p:sp>
        <p:nvSpPr>
          <p:cNvPr id="40963"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282E1D69-35E2-4F44-A116-0E1A6F563DC8}" type="slidenum">
              <a:rPr lang="en-GB" altLang="en-US" smtClean="0"/>
              <a:pPr>
                <a:lnSpc>
                  <a:spcPct val="100000"/>
                </a:lnSpc>
                <a:spcBef>
                  <a:spcPct val="0"/>
                </a:spcBef>
                <a:buFontTx/>
                <a:buNone/>
              </a:pPr>
              <a:t>17</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40965" name="TextBox 9"/>
          <p:cNvSpPr txBox="1">
            <a:spLocks noChangeArrowheads="1"/>
          </p:cNvSpPr>
          <p:nvPr/>
        </p:nvSpPr>
        <p:spPr bwMode="auto">
          <a:xfrm>
            <a:off x="-2973388" y="0"/>
            <a:ext cx="2759075" cy="2308324"/>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b="1" u="sng" dirty="0">
              <a:latin typeface="Adobe Fangsong Std R"/>
            </a:endParaRPr>
          </a:p>
          <a:p>
            <a:pPr eaLnBrk="1" hangingPunct="1"/>
            <a:r>
              <a:rPr lang="en-US" altLang="en-US" dirty="0">
                <a:latin typeface="Adobe Fangsong Std R"/>
              </a:rPr>
              <a:t>Please, </a:t>
            </a:r>
            <a:r>
              <a:rPr lang="en-US" altLang="en-US" dirty="0" smtClean="0">
                <a:latin typeface="Adobe Fangsong Std R"/>
              </a:rPr>
              <a:t>replace the figure with the man for another that reflect the Qatar National dress</a:t>
            </a:r>
            <a:endParaRPr lang="en-US" altLang="en-US" dirty="0">
              <a:latin typeface="Adobe Fangsong Std R"/>
            </a:endParaRPr>
          </a:p>
          <a:p>
            <a:pPr eaLnBrk="1" hangingPunct="1"/>
            <a:endParaRPr lang="en-US" altLang="en-US" dirty="0" smtClean="0"/>
          </a:p>
          <a:p>
            <a:pPr eaLnBrk="1" hangingPunct="1"/>
            <a:r>
              <a:rPr lang="en-US" altLang="en-US" dirty="0" err="1" smtClean="0"/>
              <a:t>Imarticus</a:t>
            </a:r>
            <a:r>
              <a:rPr lang="en-US" altLang="en-US" dirty="0" smtClean="0"/>
              <a:t> - Done </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40966" name="Rectangle 12"/>
          <p:cNvSpPr>
            <a:spLocks noChangeArrowheads="1"/>
          </p:cNvSpPr>
          <p:nvPr/>
        </p:nvSpPr>
        <p:spPr bwMode="auto">
          <a:xfrm>
            <a:off x="0" y="647700"/>
            <a:ext cx="9906000" cy="461665"/>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2400" dirty="0">
                <a:solidFill>
                  <a:schemeClr val="bg1"/>
                </a:solidFill>
                <a:cs typeface="Times New Roman" panose="02020603050405020304" pitchFamily="18" charset="0"/>
              </a:rPr>
              <a:t>يمكن فرض العقوبات على </a:t>
            </a:r>
            <a:r>
              <a:rPr lang="ar-EG" altLang="en-US" sz="2400" dirty="0" smtClean="0">
                <a:solidFill>
                  <a:schemeClr val="bg1"/>
                </a:solidFill>
                <a:cs typeface="Times New Roman" panose="02020603050405020304" pitchFamily="18" charset="0"/>
              </a:rPr>
              <a:t>دول </a:t>
            </a:r>
            <a:r>
              <a:rPr lang="ar-EG" altLang="en-US" sz="2400" dirty="0">
                <a:solidFill>
                  <a:schemeClr val="bg1"/>
                </a:solidFill>
                <a:cs typeface="Times New Roman" panose="02020603050405020304" pitchFamily="18" charset="0"/>
              </a:rPr>
              <a:t>ومنظمات وأفراد </a:t>
            </a:r>
            <a:r>
              <a:rPr lang="ar-EG" altLang="en-US" sz="2400" dirty="0" smtClean="0">
                <a:solidFill>
                  <a:schemeClr val="bg1"/>
                </a:solidFill>
                <a:cs typeface="Times New Roman" panose="02020603050405020304" pitchFamily="18" charset="0"/>
              </a:rPr>
              <a:t>بعينهم لأسباب متعددة.</a:t>
            </a:r>
            <a:endParaRPr lang="en-US" altLang="en-US" sz="2400" dirty="0">
              <a:solidFill>
                <a:schemeClr val="bg1"/>
              </a:solidFill>
              <a:cs typeface="Times New Roman" panose="02020603050405020304" pitchFamily="18" charset="0"/>
            </a:endParaRPr>
          </a:p>
        </p:txBody>
      </p:sp>
      <p:pic>
        <p:nvPicPr>
          <p:cNvPr id="40967" name="Picture 3"/>
          <p:cNvPicPr>
            <a:picLocks noChangeAspect="1" noChangeArrowheads="1"/>
          </p:cNvPicPr>
          <p:nvPr/>
        </p:nvPicPr>
        <p:blipFill>
          <a:blip r:embed="rId4">
            <a:extLst>
              <a:ext uri="{28A0092B-C50C-407E-A947-70E740481C1C}">
                <a14:useLocalDpi xmlns:a14="http://schemas.microsoft.com/office/drawing/2010/main" val="0"/>
              </a:ext>
            </a:extLst>
          </a:blip>
          <a:srcRect b="57294"/>
          <a:stretch>
            <a:fillRect/>
          </a:stretch>
        </p:blipFill>
        <p:spPr bwMode="auto">
          <a:xfrm>
            <a:off x="150813" y="1884363"/>
            <a:ext cx="3678237"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Hexagon 12">
            <a:extLst/>
          </p:cNvPr>
          <p:cNvSpPr/>
          <p:nvPr/>
        </p:nvSpPr>
        <p:spPr>
          <a:xfrm>
            <a:off x="763588" y="5367338"/>
            <a:ext cx="2452687" cy="547687"/>
          </a:xfrm>
          <a:prstGeom prst="hexagon">
            <a:avLst/>
          </a:prstGeom>
          <a:solidFill>
            <a:srgbClr val="40A8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2400" dirty="0" smtClean="0">
                <a:solidFill>
                  <a:schemeClr val="tx1"/>
                </a:solidFill>
                <a:latin typeface="Times New Roman" panose="02020603050405020304" pitchFamily="18" charset="0"/>
                <a:cs typeface="Times New Roman" panose="02020603050405020304" pitchFamily="18" charset="0"/>
              </a:rPr>
              <a:t>الدول</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40970" name="Picture 14"/>
          <p:cNvPicPr>
            <a:picLocks noChangeAspect="1" noChangeArrowheads="1"/>
          </p:cNvPicPr>
          <p:nvPr/>
        </p:nvPicPr>
        <p:blipFill>
          <a:blip r:embed="rId5">
            <a:extLst>
              <a:ext uri="{28A0092B-C50C-407E-A947-70E740481C1C}">
                <a14:useLocalDpi xmlns:a14="http://schemas.microsoft.com/office/drawing/2010/main" val="0"/>
              </a:ext>
            </a:extLst>
          </a:blip>
          <a:srcRect l="28925" t="7730" r="29704" b="15810"/>
          <a:stretch>
            <a:fillRect/>
          </a:stretch>
        </p:blipFill>
        <p:spPr bwMode="auto">
          <a:xfrm>
            <a:off x="4478338" y="1668463"/>
            <a:ext cx="17907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Hexagon 21">
            <a:extLst/>
          </p:cNvPr>
          <p:cNvSpPr/>
          <p:nvPr/>
        </p:nvSpPr>
        <p:spPr>
          <a:xfrm>
            <a:off x="4146550" y="5410200"/>
            <a:ext cx="2452688" cy="547688"/>
          </a:xfrm>
          <a:prstGeom prst="hexagon">
            <a:avLst/>
          </a:prstGeom>
          <a:solidFill>
            <a:srgbClr val="40A8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altLang="en-US" sz="2400" dirty="0" smtClean="0">
                <a:solidFill>
                  <a:schemeClr val="tx1"/>
                </a:solidFill>
                <a:latin typeface="Times New Roman" panose="02020603050405020304" pitchFamily="18" charset="0"/>
                <a:cs typeface="Times New Roman" panose="02020603050405020304" pitchFamily="18" charset="0"/>
              </a:rPr>
              <a:t>المنظمات</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3" name="Hexagon 22">
            <a:extLst/>
          </p:cNvPr>
          <p:cNvSpPr/>
          <p:nvPr/>
        </p:nvSpPr>
        <p:spPr>
          <a:xfrm>
            <a:off x="7297738" y="5367338"/>
            <a:ext cx="2451100" cy="547687"/>
          </a:xfrm>
          <a:prstGeom prst="hexagon">
            <a:avLst/>
          </a:prstGeom>
          <a:solidFill>
            <a:srgbClr val="40A8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2400" dirty="0" smtClean="0">
                <a:solidFill>
                  <a:schemeClr val="tx1"/>
                </a:solidFill>
                <a:latin typeface="Times New Roman" panose="02020603050405020304" pitchFamily="18" charset="0"/>
                <a:cs typeface="Times New Roman" panose="02020603050405020304" pitchFamily="18" charset="0"/>
              </a:rPr>
              <a:t>الأفراد</a:t>
            </a:r>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2"/>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E85EA04-2D57-4977-8CE1-E658EC881AD0}" type="slidenum">
              <a:rPr lang="en-GB" altLang="en-US" smtClean="0"/>
              <a:pPr/>
              <a:t>18</a:t>
            </a:fld>
            <a:endParaRPr lang="en-GB" altLang="en-US" smtClean="0"/>
          </a:p>
        </p:txBody>
      </p:sp>
      <p:sp>
        <p:nvSpPr>
          <p:cNvPr id="43011" name="Rectangle 10"/>
          <p:cNvSpPr txBox="1">
            <a:spLocks noChangeArrowheads="1"/>
          </p:cNvSpPr>
          <p:nvPr/>
        </p:nvSpPr>
        <p:spPr bwMode="auto">
          <a:xfrm>
            <a:off x="2346325" y="0"/>
            <a:ext cx="75596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0688" indent="-420688">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400" b="1" dirty="0">
                <a:solidFill>
                  <a:srgbClr val="000F33"/>
                </a:solidFill>
              </a:rPr>
              <a:t>الموضوع 2: برامج العقوبات المالية</a:t>
            </a:r>
            <a:endParaRPr lang="en-US" altLang="en-US" sz="2400" b="1" dirty="0">
              <a:solidFill>
                <a:srgbClr val="000F33"/>
              </a:solidFill>
            </a:endParaRPr>
          </a:p>
        </p:txBody>
      </p:sp>
      <p:pic>
        <p:nvPicPr>
          <p:cNvPr id="43012" name="Picture 6" descr="Pink piggy bank and US Dollar money wrapped in barbed wire against United States national flag as symbol of economic warfare, sanctions and embargo busting&#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0850"/>
            <a:ext cx="9917113" cy="594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43014"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4" descr="Image result for Sanc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1195388"/>
            <a:ext cx="9431338"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p:cNvSpPr>
          <p:nvPr>
            <p:ph type="title"/>
          </p:nvPr>
        </p:nvSpPr>
        <p:spPr>
          <a:xfrm>
            <a:off x="80963" y="185738"/>
            <a:ext cx="9744075" cy="503237"/>
          </a:xfrm>
        </p:spPr>
        <p:txBody>
          <a:bodyPr/>
          <a:lstStyle/>
          <a:p>
            <a:pPr algn="r" rtl="1"/>
            <a:r>
              <a:rPr lang="ar-EG" altLang="en-US" dirty="0"/>
              <a:t>برامج العقوبات المالية ذات الصلة</a:t>
            </a:r>
            <a:endParaRPr lang="en-US" altLang="en-US" dirty="0" smtClean="0"/>
          </a:p>
        </p:txBody>
      </p:sp>
      <p:sp>
        <p:nvSpPr>
          <p:cNvPr id="45060"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C7088E11-5303-4BFC-96A4-FC26E4366DB8}" type="slidenum">
              <a:rPr lang="en-GB" altLang="en-US" smtClean="0"/>
              <a:pPr>
                <a:lnSpc>
                  <a:spcPct val="100000"/>
                </a:lnSpc>
                <a:spcBef>
                  <a:spcPct val="0"/>
                </a:spcBef>
                <a:buFontTx/>
                <a:buNone/>
              </a:pPr>
              <a:t>19</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4506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4" name="Freeform: Shape 3">
            <a:extLst/>
          </p:cNvPr>
          <p:cNvSpPr/>
          <p:nvPr/>
        </p:nvSpPr>
        <p:spPr>
          <a:xfrm>
            <a:off x="434975" y="1195388"/>
            <a:ext cx="3167063" cy="1314450"/>
          </a:xfrm>
          <a:custGeom>
            <a:avLst/>
            <a:gdLst>
              <a:gd name="connsiteX0" fmla="*/ 219036 w 2021830"/>
              <a:gd name="connsiteY0" fmla="*/ 0 h 1314189"/>
              <a:gd name="connsiteX1" fmla="*/ 1802794 w 2021830"/>
              <a:gd name="connsiteY1" fmla="*/ 0 h 1314189"/>
              <a:gd name="connsiteX2" fmla="*/ 2021830 w 2021830"/>
              <a:gd name="connsiteY2" fmla="*/ 219036 h 1314189"/>
              <a:gd name="connsiteX3" fmla="*/ 2021830 w 2021830"/>
              <a:gd name="connsiteY3" fmla="*/ 1314189 h 1314189"/>
              <a:gd name="connsiteX4" fmla="*/ 2021830 w 2021830"/>
              <a:gd name="connsiteY4" fmla="*/ 1314189 h 1314189"/>
              <a:gd name="connsiteX5" fmla="*/ 0 w 2021830"/>
              <a:gd name="connsiteY5" fmla="*/ 1314189 h 1314189"/>
              <a:gd name="connsiteX6" fmla="*/ 0 w 2021830"/>
              <a:gd name="connsiteY6" fmla="*/ 1314189 h 1314189"/>
              <a:gd name="connsiteX7" fmla="*/ 0 w 2021830"/>
              <a:gd name="connsiteY7" fmla="*/ 219036 h 1314189"/>
              <a:gd name="connsiteX8" fmla="*/ 219036 w 2021830"/>
              <a:gd name="connsiteY8" fmla="*/ 0 h 13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1830" h="1314189">
                <a:moveTo>
                  <a:pt x="219036" y="0"/>
                </a:moveTo>
                <a:lnTo>
                  <a:pt x="1802794" y="0"/>
                </a:lnTo>
                <a:cubicBezTo>
                  <a:pt x="1923764" y="0"/>
                  <a:pt x="2021830" y="98066"/>
                  <a:pt x="2021830" y="219036"/>
                </a:cubicBezTo>
                <a:lnTo>
                  <a:pt x="2021830" y="1314189"/>
                </a:lnTo>
                <a:lnTo>
                  <a:pt x="2021830" y="1314189"/>
                </a:lnTo>
                <a:lnTo>
                  <a:pt x="0" y="1314189"/>
                </a:lnTo>
                <a:lnTo>
                  <a:pt x="0" y="1314189"/>
                </a:lnTo>
                <a:lnTo>
                  <a:pt x="0" y="219036"/>
                </a:lnTo>
                <a:cubicBezTo>
                  <a:pt x="0" y="98066"/>
                  <a:pt x="98066" y="0"/>
                  <a:pt x="219036" y="0"/>
                </a:cubicBezTo>
                <a:close/>
              </a:path>
            </a:pathLst>
          </a:custGeom>
          <a:solidFill>
            <a:srgbClr val="ABC3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62272" tIns="130193" rIns="262273" bIns="66039" spcCol="1270" anchor="ctr"/>
          <a:lstStyle/>
          <a:p>
            <a:pPr algn="ctr" defTabSz="2311400">
              <a:lnSpc>
                <a:spcPct val="90000"/>
              </a:lnSpc>
              <a:spcAft>
                <a:spcPct val="35000"/>
              </a:spcAft>
              <a:defRPr/>
            </a:pPr>
            <a:endParaRPr lang="en-US" sz="5200" dirty="0"/>
          </a:p>
        </p:txBody>
      </p:sp>
      <p:sp>
        <p:nvSpPr>
          <p:cNvPr id="5" name="Freeform: Shape 4">
            <a:extLst/>
          </p:cNvPr>
          <p:cNvSpPr/>
          <p:nvPr/>
        </p:nvSpPr>
        <p:spPr>
          <a:xfrm>
            <a:off x="434975" y="2946400"/>
            <a:ext cx="3167063" cy="1312863"/>
          </a:xfrm>
          <a:custGeom>
            <a:avLst/>
            <a:gdLst>
              <a:gd name="connsiteX0" fmla="*/ 219036 w 2021830"/>
              <a:gd name="connsiteY0" fmla="*/ 0 h 1314189"/>
              <a:gd name="connsiteX1" fmla="*/ 1802794 w 2021830"/>
              <a:gd name="connsiteY1" fmla="*/ 0 h 1314189"/>
              <a:gd name="connsiteX2" fmla="*/ 2021830 w 2021830"/>
              <a:gd name="connsiteY2" fmla="*/ 219036 h 1314189"/>
              <a:gd name="connsiteX3" fmla="*/ 2021830 w 2021830"/>
              <a:gd name="connsiteY3" fmla="*/ 1314189 h 1314189"/>
              <a:gd name="connsiteX4" fmla="*/ 2021830 w 2021830"/>
              <a:gd name="connsiteY4" fmla="*/ 1314189 h 1314189"/>
              <a:gd name="connsiteX5" fmla="*/ 0 w 2021830"/>
              <a:gd name="connsiteY5" fmla="*/ 1314189 h 1314189"/>
              <a:gd name="connsiteX6" fmla="*/ 0 w 2021830"/>
              <a:gd name="connsiteY6" fmla="*/ 1314189 h 1314189"/>
              <a:gd name="connsiteX7" fmla="*/ 0 w 2021830"/>
              <a:gd name="connsiteY7" fmla="*/ 219036 h 1314189"/>
              <a:gd name="connsiteX8" fmla="*/ 219036 w 2021830"/>
              <a:gd name="connsiteY8" fmla="*/ 0 h 13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1830" h="1314189">
                <a:moveTo>
                  <a:pt x="219036" y="0"/>
                </a:moveTo>
                <a:lnTo>
                  <a:pt x="1802794" y="0"/>
                </a:lnTo>
                <a:cubicBezTo>
                  <a:pt x="1923764" y="0"/>
                  <a:pt x="2021830" y="98066"/>
                  <a:pt x="2021830" y="219036"/>
                </a:cubicBezTo>
                <a:lnTo>
                  <a:pt x="2021830" y="1314189"/>
                </a:lnTo>
                <a:lnTo>
                  <a:pt x="2021830" y="1314189"/>
                </a:lnTo>
                <a:lnTo>
                  <a:pt x="0" y="1314189"/>
                </a:lnTo>
                <a:lnTo>
                  <a:pt x="0" y="1314189"/>
                </a:lnTo>
                <a:lnTo>
                  <a:pt x="0" y="219036"/>
                </a:lnTo>
                <a:cubicBezTo>
                  <a:pt x="0" y="98066"/>
                  <a:pt x="98066" y="0"/>
                  <a:pt x="219036" y="0"/>
                </a:cubicBezTo>
                <a:close/>
              </a:path>
            </a:pathLst>
          </a:custGeom>
          <a:solidFill>
            <a:srgbClr val="ABC3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62273" tIns="130193" rIns="262273" bIns="66040" spcCol="1270" anchor="ctr"/>
          <a:lstStyle/>
          <a:p>
            <a:pPr algn="ctr" defTabSz="2311400">
              <a:lnSpc>
                <a:spcPct val="90000"/>
              </a:lnSpc>
              <a:spcAft>
                <a:spcPct val="35000"/>
              </a:spcAft>
              <a:defRPr/>
            </a:pPr>
            <a:endParaRPr lang="en-US" sz="5200" dirty="0"/>
          </a:p>
        </p:txBody>
      </p:sp>
      <p:sp>
        <p:nvSpPr>
          <p:cNvPr id="7" name="Freeform: Shape 6">
            <a:extLst/>
          </p:cNvPr>
          <p:cNvSpPr/>
          <p:nvPr/>
        </p:nvSpPr>
        <p:spPr>
          <a:xfrm>
            <a:off x="434975" y="4694238"/>
            <a:ext cx="3119438" cy="1314450"/>
          </a:xfrm>
          <a:custGeom>
            <a:avLst/>
            <a:gdLst>
              <a:gd name="connsiteX0" fmla="*/ 219036 w 2021830"/>
              <a:gd name="connsiteY0" fmla="*/ 0 h 1314189"/>
              <a:gd name="connsiteX1" fmla="*/ 1802794 w 2021830"/>
              <a:gd name="connsiteY1" fmla="*/ 0 h 1314189"/>
              <a:gd name="connsiteX2" fmla="*/ 2021830 w 2021830"/>
              <a:gd name="connsiteY2" fmla="*/ 219036 h 1314189"/>
              <a:gd name="connsiteX3" fmla="*/ 2021830 w 2021830"/>
              <a:gd name="connsiteY3" fmla="*/ 1314189 h 1314189"/>
              <a:gd name="connsiteX4" fmla="*/ 2021830 w 2021830"/>
              <a:gd name="connsiteY4" fmla="*/ 1314189 h 1314189"/>
              <a:gd name="connsiteX5" fmla="*/ 0 w 2021830"/>
              <a:gd name="connsiteY5" fmla="*/ 1314189 h 1314189"/>
              <a:gd name="connsiteX6" fmla="*/ 0 w 2021830"/>
              <a:gd name="connsiteY6" fmla="*/ 1314189 h 1314189"/>
              <a:gd name="connsiteX7" fmla="*/ 0 w 2021830"/>
              <a:gd name="connsiteY7" fmla="*/ 219036 h 1314189"/>
              <a:gd name="connsiteX8" fmla="*/ 219036 w 2021830"/>
              <a:gd name="connsiteY8" fmla="*/ 0 h 131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1830" h="1314189">
                <a:moveTo>
                  <a:pt x="219036" y="0"/>
                </a:moveTo>
                <a:lnTo>
                  <a:pt x="1802794" y="0"/>
                </a:lnTo>
                <a:cubicBezTo>
                  <a:pt x="1923764" y="0"/>
                  <a:pt x="2021830" y="98066"/>
                  <a:pt x="2021830" y="219036"/>
                </a:cubicBezTo>
                <a:lnTo>
                  <a:pt x="2021830" y="1314189"/>
                </a:lnTo>
                <a:lnTo>
                  <a:pt x="2021830" y="1314189"/>
                </a:lnTo>
                <a:lnTo>
                  <a:pt x="0" y="1314189"/>
                </a:lnTo>
                <a:lnTo>
                  <a:pt x="0" y="1314189"/>
                </a:lnTo>
                <a:lnTo>
                  <a:pt x="0" y="219036"/>
                </a:lnTo>
                <a:cubicBezTo>
                  <a:pt x="0" y="98066"/>
                  <a:pt x="98066" y="0"/>
                  <a:pt x="219036" y="0"/>
                </a:cubicBezTo>
                <a:close/>
              </a:path>
            </a:pathLst>
          </a:custGeom>
          <a:solidFill>
            <a:srgbClr val="ABC3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62273" tIns="130193" rIns="262272" bIns="66039" spcCol="1270" anchor="ctr"/>
          <a:lstStyle/>
          <a:p>
            <a:pPr algn="ctr" defTabSz="2311400">
              <a:lnSpc>
                <a:spcPct val="90000"/>
              </a:lnSpc>
              <a:spcAft>
                <a:spcPct val="35000"/>
              </a:spcAft>
              <a:defRPr/>
            </a:pPr>
            <a:endParaRPr lang="en-US" sz="5200" dirty="0"/>
          </a:p>
        </p:txBody>
      </p:sp>
      <p:sp>
        <p:nvSpPr>
          <p:cNvPr id="45066" name="Rectangle 15"/>
          <p:cNvSpPr>
            <a:spLocks noChangeArrowheads="1"/>
          </p:cNvSpPr>
          <p:nvPr/>
        </p:nvSpPr>
        <p:spPr bwMode="auto">
          <a:xfrm>
            <a:off x="1531938" y="1530350"/>
            <a:ext cx="2022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a:cs typeface="Times New Roman" panose="02020603050405020304" pitchFamily="18" charset="0"/>
              </a:rPr>
              <a:t>برنامج العقوبات </a:t>
            </a:r>
            <a:r>
              <a:rPr lang="ar-EG" altLang="en-US" sz="1800" dirty="0" smtClean="0">
                <a:cs typeface="Times New Roman" panose="02020603050405020304" pitchFamily="18" charset="0"/>
              </a:rPr>
              <a:t/>
            </a:r>
            <a:br>
              <a:rPr lang="ar-EG" altLang="en-US" sz="1800" dirty="0" smtClean="0">
                <a:cs typeface="Times New Roman" panose="02020603050405020304" pitchFamily="18" charset="0"/>
              </a:rPr>
            </a:br>
            <a:r>
              <a:rPr lang="ar-EG" altLang="en-US" sz="1800" dirty="0" smtClean="0">
                <a:cs typeface="Times New Roman" panose="02020603050405020304" pitchFamily="18" charset="0"/>
              </a:rPr>
              <a:t>الشامل</a:t>
            </a:r>
            <a:endParaRPr lang="en-US" altLang="en-US" sz="1800" dirty="0">
              <a:cs typeface="Times New Roman" panose="02020603050405020304" pitchFamily="18" charset="0"/>
            </a:endParaRPr>
          </a:p>
        </p:txBody>
      </p:sp>
      <p:sp>
        <p:nvSpPr>
          <p:cNvPr id="45067" name="Rectangle 15"/>
          <p:cNvSpPr>
            <a:spLocks noChangeArrowheads="1"/>
          </p:cNvSpPr>
          <p:nvPr/>
        </p:nvSpPr>
        <p:spPr bwMode="auto">
          <a:xfrm>
            <a:off x="1579563" y="3279775"/>
            <a:ext cx="20224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None/>
            </a:pPr>
            <a:r>
              <a:rPr lang="ar-EG" altLang="en-US" sz="1800" dirty="0"/>
              <a:t>برامج العقوبات</a:t>
            </a:r>
            <a:r>
              <a:rPr lang="en-US" altLang="en-US" sz="1800" dirty="0"/>
              <a:t> </a:t>
            </a:r>
            <a:r>
              <a:rPr lang="en-US" altLang="en-US" sz="1800" dirty="0" smtClean="0"/>
              <a:t/>
            </a:r>
            <a:br>
              <a:rPr lang="en-US" altLang="en-US" sz="1800" dirty="0" smtClean="0"/>
            </a:br>
            <a:r>
              <a:rPr lang="ar-EG" altLang="en-US" sz="1800" dirty="0" smtClean="0"/>
              <a:t>المستندة</a:t>
            </a:r>
            <a:r>
              <a:rPr lang="en-US" altLang="en-US" sz="1800" dirty="0" smtClean="0"/>
              <a:t> </a:t>
            </a:r>
            <a:r>
              <a:rPr lang="ar-EG" altLang="en-US" sz="1800" dirty="0"/>
              <a:t>لقائمة </a:t>
            </a:r>
            <a:endParaRPr lang="en-US" altLang="en-US" sz="1800" dirty="0"/>
          </a:p>
        </p:txBody>
      </p:sp>
      <p:sp>
        <p:nvSpPr>
          <p:cNvPr id="45068" name="Rectangle 15"/>
          <p:cNvSpPr>
            <a:spLocks noChangeArrowheads="1"/>
          </p:cNvSpPr>
          <p:nvPr/>
        </p:nvSpPr>
        <p:spPr bwMode="auto">
          <a:xfrm>
            <a:off x="1597025" y="5027613"/>
            <a:ext cx="1890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a:cs typeface="Times New Roman" panose="02020603050405020304" pitchFamily="18" charset="0"/>
              </a:rPr>
              <a:t>برامج العقوبات القطاعية</a:t>
            </a:r>
            <a:endParaRPr lang="en-US" altLang="en-US" sz="1800" dirty="0">
              <a:cs typeface="Times New Roman" panose="02020603050405020304" pitchFamily="18" charset="0"/>
            </a:endParaRPr>
          </a:p>
        </p:txBody>
      </p:sp>
      <p:sp>
        <p:nvSpPr>
          <p:cNvPr id="45069" name="Rectangle 12"/>
          <p:cNvSpPr>
            <a:spLocks noChangeArrowheads="1"/>
          </p:cNvSpPr>
          <p:nvPr/>
        </p:nvSpPr>
        <p:spPr bwMode="auto">
          <a:xfrm>
            <a:off x="0" y="573088"/>
            <a:ext cx="9906000" cy="461962"/>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2400" dirty="0">
                <a:solidFill>
                  <a:schemeClr val="bg1"/>
                </a:solidFill>
                <a:cs typeface="Times New Roman" panose="02020603050405020304" pitchFamily="18" charset="0"/>
              </a:rPr>
              <a:t>ثلاثة أنواع رئيسية من برامج العقوبات ذات الصلة هي:</a:t>
            </a:r>
            <a:endParaRPr lang="en-US" altLang="en-US" sz="2400" dirty="0">
              <a:solidFill>
                <a:schemeClr val="bg1"/>
              </a:solidFill>
              <a:cs typeface="Times New Roman" panose="02020603050405020304" pitchFamily="18" charset="0"/>
            </a:endParaRPr>
          </a:p>
        </p:txBody>
      </p:sp>
      <p:sp>
        <p:nvSpPr>
          <p:cNvPr id="45070" name="AutoShape 15" descr="Image result for Comprehensive icon"/>
          <p:cNvSpPr>
            <a:spLocks noChangeAspect="1" noChangeArrowheads="1"/>
          </p:cNvSpPr>
          <p:nvPr/>
        </p:nvSpPr>
        <p:spPr bwMode="auto">
          <a:xfrm>
            <a:off x="1301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US" altLang="en-US"/>
          </a:p>
        </p:txBody>
      </p:sp>
      <p:pic>
        <p:nvPicPr>
          <p:cNvPr id="45071" name="Picture 17" descr="Image result for Comprehensiv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2908300"/>
            <a:ext cx="13890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2" name="Picture 19" descr="Image result for regio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8" y="4778375"/>
            <a:ext cx="11049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3" name="Picture 21" descr="Image result for comprehensive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763" y="1222375"/>
            <a:ext cx="14128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Rectangle 2"/>
          <p:cNvSpPr txBox="1">
            <a:spLocks/>
          </p:cNvSpPr>
          <p:nvPr>
            <p:custDataLst>
              <p:tags r:id="rId1"/>
            </p:custDataLst>
          </p:nvPr>
        </p:nvSpPr>
        <p:spPr bwMode="auto">
          <a:xfrm>
            <a:off x="2018506" y="6211888"/>
            <a:ext cx="30321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1600" b="1" i="1" dirty="0" smtClean="0">
                <a:solidFill>
                  <a:srgbClr val="C00000"/>
                </a:solidFill>
              </a:rPr>
              <a:t>لمعرفة المزيد اضغط على كل علامة تبويب.</a:t>
            </a:r>
            <a:endParaRPr lang="en-US" altLang="en-US" sz="1600" b="1" i="1" dirty="0">
              <a:solidFill>
                <a:srgbClr val="C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 descr="Image result for Learning objecti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8975"/>
            <a:ext cx="9906000" cy="555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7941DDB2-0D51-4026-A95C-898881C5032D}" type="slidenum">
              <a:rPr lang="en-GB" altLang="en-US" smtClean="0"/>
              <a:pPr>
                <a:lnSpc>
                  <a:spcPct val="100000"/>
                </a:lnSpc>
                <a:spcBef>
                  <a:spcPct val="0"/>
                </a:spcBef>
                <a:buFontTx/>
                <a:buNone/>
              </a:pPr>
              <a:t>2</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2293"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0" name="Rectangle 2">
            <a:extLst/>
          </p:cNvPr>
          <p:cNvSpPr txBox="1">
            <a:spLocks/>
          </p:cNvSpPr>
          <p:nvPr/>
        </p:nvSpPr>
        <p:spPr bwMode="auto">
          <a:xfrm>
            <a:off x="80963" y="185738"/>
            <a:ext cx="97440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lgn="r" rtl="1">
              <a:defRPr/>
            </a:pPr>
            <a:r>
              <a:rPr lang="ar-EG" altLang="en-US" kern="0" dirty="0" smtClean="0">
                <a:latin typeface="Times New Roman" panose="02020603050405020304" pitchFamily="18" charset="0"/>
                <a:cs typeface="Times New Roman" panose="02020603050405020304" pitchFamily="18" charset="0"/>
              </a:rPr>
              <a:t>نواتج التعلم</a:t>
            </a:r>
            <a:endParaRPr lang="en-US" altLang="en-US" kern="0" dirty="0">
              <a:latin typeface="Times New Roman" panose="02020603050405020304" pitchFamily="18" charset="0"/>
              <a:cs typeface="Times New Roman" panose="02020603050405020304" pitchFamily="18" charset="0"/>
            </a:endParaRPr>
          </a:p>
        </p:txBody>
      </p:sp>
      <p:sp>
        <p:nvSpPr>
          <p:cNvPr id="12296" name="TextBox 15">
            <a:extLst/>
          </p:cNvPr>
          <p:cNvSpPr txBox="1">
            <a:spLocks noChangeArrowheads="1"/>
          </p:cNvSpPr>
          <p:nvPr/>
        </p:nvSpPr>
        <p:spPr bwMode="auto">
          <a:xfrm>
            <a:off x="182563" y="1079942"/>
            <a:ext cx="3938587" cy="4839595"/>
          </a:xfrm>
          <a:prstGeom prst="rect">
            <a:avLst/>
          </a:prstGeom>
          <a:solidFill>
            <a:srgbClr val="870052"/>
          </a:solidFill>
          <a:ln>
            <a:noFill/>
          </a:ln>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150000"/>
              </a:lnSpc>
            </a:pPr>
            <a:r>
              <a:rPr lang="ar-SA" sz="2000" dirty="0" smtClean="0">
                <a:solidFill>
                  <a:schemeClr val="bg1"/>
                </a:solidFill>
                <a:cs typeface="Times New Roman" panose="02020603050405020304" pitchFamily="18" charset="0"/>
              </a:rPr>
              <a:t>بعد </a:t>
            </a:r>
            <a:r>
              <a:rPr lang="ar-EG" sz="2000" dirty="0" smtClean="0">
                <a:solidFill>
                  <a:schemeClr val="bg1"/>
                </a:solidFill>
                <a:cs typeface="Times New Roman" panose="02020603050405020304" pitchFamily="18" charset="0"/>
              </a:rPr>
              <a:t>استكمال </a:t>
            </a:r>
            <a:r>
              <a:rPr lang="ar-SA" sz="2000" dirty="0" smtClean="0">
                <a:solidFill>
                  <a:schemeClr val="bg1"/>
                </a:solidFill>
                <a:cs typeface="Times New Roman" panose="02020603050405020304" pitchFamily="18" charset="0"/>
              </a:rPr>
              <a:t> </a:t>
            </a:r>
            <a:r>
              <a:rPr lang="ar-EG" sz="2000" dirty="0" smtClean="0">
                <a:solidFill>
                  <a:schemeClr val="bg1"/>
                </a:solidFill>
                <a:cs typeface="Times New Roman" panose="02020603050405020304" pitchFamily="18" charset="0"/>
              </a:rPr>
              <a:t>الدورة </a:t>
            </a:r>
            <a:r>
              <a:rPr lang="ar-SA" sz="2000" dirty="0" smtClean="0">
                <a:solidFill>
                  <a:schemeClr val="bg1"/>
                </a:solidFill>
                <a:cs typeface="Times New Roman" panose="02020603050405020304" pitchFamily="18" charset="0"/>
              </a:rPr>
              <a:t>بنجاح، </a:t>
            </a:r>
            <a:r>
              <a:rPr lang="ar-SA" sz="2000" dirty="0">
                <a:solidFill>
                  <a:schemeClr val="bg1"/>
                </a:solidFill>
                <a:cs typeface="Times New Roman" panose="02020603050405020304" pitchFamily="18" charset="0"/>
              </a:rPr>
              <a:t>ستتمكن من</a:t>
            </a:r>
            <a:r>
              <a:rPr lang="en-US" sz="2000" dirty="0">
                <a:solidFill>
                  <a:schemeClr val="bg1"/>
                </a:solidFill>
                <a:cs typeface="Times New Roman" panose="02020603050405020304" pitchFamily="18" charset="0"/>
              </a:rPr>
              <a:t>:</a:t>
            </a:r>
          </a:p>
          <a:p>
            <a:pPr marL="342900" indent="-342900" algn="r" rtl="1">
              <a:lnSpc>
                <a:spcPct val="150000"/>
              </a:lnSpc>
              <a:buFont typeface="Arial" panose="020B0604020202020204" pitchFamily="34" charset="0"/>
              <a:buChar char="•"/>
            </a:pPr>
            <a:r>
              <a:rPr lang="ar-SA" sz="2000" dirty="0">
                <a:solidFill>
                  <a:schemeClr val="bg1"/>
                </a:solidFill>
                <a:cs typeface="Times New Roman" panose="02020603050405020304" pitchFamily="18" charset="0"/>
              </a:rPr>
              <a:t>تحديد العقوبات </a:t>
            </a:r>
            <a:r>
              <a:rPr lang="ar-EG" sz="2000" dirty="0" smtClean="0">
                <a:solidFill>
                  <a:schemeClr val="bg1"/>
                </a:solidFill>
                <a:cs typeface="Times New Roman" panose="02020603050405020304" pitchFamily="18" charset="0"/>
              </a:rPr>
              <a:t>وتوضيح </a:t>
            </a:r>
            <a:r>
              <a:rPr lang="ar-SA" sz="2000" dirty="0" smtClean="0">
                <a:solidFill>
                  <a:schemeClr val="bg1"/>
                </a:solidFill>
                <a:cs typeface="Times New Roman" panose="02020603050405020304" pitchFamily="18" charset="0"/>
              </a:rPr>
              <a:t>أهميتها</a:t>
            </a:r>
            <a:r>
              <a:rPr lang="ar-EG" sz="2000" dirty="0" smtClean="0">
                <a:solidFill>
                  <a:schemeClr val="bg1"/>
                </a:solidFill>
                <a:cs typeface="Times New Roman" panose="02020603050405020304" pitchFamily="18" charset="0"/>
              </a:rPr>
              <a:t>.</a:t>
            </a:r>
          </a:p>
          <a:p>
            <a:pPr marL="342900" indent="-342900" algn="r" rtl="1">
              <a:lnSpc>
                <a:spcPct val="150000"/>
              </a:lnSpc>
              <a:buFont typeface="Arial" panose="020B0604020202020204" pitchFamily="34" charset="0"/>
              <a:buChar char="•"/>
            </a:pPr>
            <a:r>
              <a:rPr lang="ar-EG" sz="2000" dirty="0" smtClean="0">
                <a:solidFill>
                  <a:schemeClr val="bg1"/>
                </a:solidFill>
                <a:cs typeface="Times New Roman" panose="02020603050405020304" pitchFamily="18" charset="0"/>
              </a:rPr>
              <a:t>سرد </a:t>
            </a:r>
            <a:r>
              <a:rPr lang="ar-SA" sz="2000" dirty="0" smtClean="0">
                <a:solidFill>
                  <a:schemeClr val="bg1"/>
                </a:solidFill>
                <a:cs typeface="Times New Roman" panose="02020603050405020304" pitchFamily="18" charset="0"/>
              </a:rPr>
              <a:t>منظمي </a:t>
            </a:r>
            <a:r>
              <a:rPr lang="ar-SA" sz="2000" dirty="0">
                <a:solidFill>
                  <a:schemeClr val="bg1"/>
                </a:solidFill>
                <a:cs typeface="Times New Roman" panose="02020603050405020304" pitchFamily="18" charset="0"/>
              </a:rPr>
              <a:t>العقوبات ذات </a:t>
            </a:r>
            <a:r>
              <a:rPr lang="ar-SA" sz="2000" dirty="0" smtClean="0">
                <a:solidFill>
                  <a:schemeClr val="bg1"/>
                </a:solidFill>
                <a:cs typeface="Times New Roman" panose="02020603050405020304" pitchFamily="18" charset="0"/>
              </a:rPr>
              <a:t>الصلة</a:t>
            </a:r>
            <a:r>
              <a:rPr lang="ar-EG" sz="2000" dirty="0" smtClean="0">
                <a:solidFill>
                  <a:schemeClr val="bg1"/>
                </a:solidFill>
                <a:cs typeface="Times New Roman" panose="02020603050405020304" pitchFamily="18" charset="0"/>
              </a:rPr>
              <a:t>.</a:t>
            </a:r>
            <a:endParaRPr lang="en-US" sz="2000" dirty="0">
              <a:solidFill>
                <a:schemeClr val="bg1"/>
              </a:solidFill>
              <a:cs typeface="Times New Roman" panose="02020603050405020304" pitchFamily="18" charset="0"/>
            </a:endParaRPr>
          </a:p>
          <a:p>
            <a:pPr marL="342900" indent="-342900" algn="r" rtl="1">
              <a:lnSpc>
                <a:spcPct val="150000"/>
              </a:lnSpc>
              <a:buFont typeface="Arial" panose="020B0604020202020204" pitchFamily="34" charset="0"/>
              <a:buChar char="•"/>
            </a:pPr>
            <a:r>
              <a:rPr lang="ar-EG" sz="2000" dirty="0" smtClean="0">
                <a:solidFill>
                  <a:schemeClr val="bg1"/>
                </a:solidFill>
                <a:cs typeface="Times New Roman" panose="02020603050405020304" pitchFamily="18" charset="0"/>
              </a:rPr>
              <a:t>و</a:t>
            </a:r>
            <a:r>
              <a:rPr lang="ar-SA" sz="2000" dirty="0" smtClean="0">
                <a:solidFill>
                  <a:schemeClr val="bg1"/>
                </a:solidFill>
                <a:cs typeface="Times New Roman" panose="02020603050405020304" pitchFamily="18" charset="0"/>
              </a:rPr>
              <a:t>صف </a:t>
            </a:r>
            <a:r>
              <a:rPr lang="ar-SA" sz="2000" dirty="0">
                <a:solidFill>
                  <a:schemeClr val="bg1"/>
                </a:solidFill>
                <a:cs typeface="Times New Roman" panose="02020603050405020304" pitchFamily="18" charset="0"/>
              </a:rPr>
              <a:t>أهداف سياسة العقوبات </a:t>
            </a:r>
            <a:r>
              <a:rPr lang="ar-SA" sz="2000" dirty="0" smtClean="0">
                <a:solidFill>
                  <a:schemeClr val="bg1"/>
                </a:solidFill>
                <a:cs typeface="Times New Roman" panose="02020603050405020304" pitchFamily="18" charset="0"/>
              </a:rPr>
              <a:t>العالمية </a:t>
            </a:r>
            <a:r>
              <a:rPr lang="ar-SA" sz="2000" dirty="0">
                <a:solidFill>
                  <a:schemeClr val="bg1"/>
                </a:solidFill>
                <a:cs typeface="Times New Roman" panose="02020603050405020304" pitchFamily="18" charset="0"/>
              </a:rPr>
              <a:t>من</a:t>
            </a:r>
            <a:r>
              <a:rPr lang="en-US" sz="2000" dirty="0">
                <a:solidFill>
                  <a:schemeClr val="bg1"/>
                </a:solidFill>
                <a:cs typeface="Times New Roman" panose="02020603050405020304" pitchFamily="18" charset="0"/>
              </a:rPr>
              <a:t> </a:t>
            </a:r>
            <a:r>
              <a:rPr lang="ar-EG" sz="2000" dirty="0" smtClean="0">
                <a:solidFill>
                  <a:schemeClr val="bg1"/>
                </a:solidFill>
                <a:cs typeface="Times New Roman" panose="02020603050405020304" pitchFamily="18" charset="0"/>
              </a:rPr>
              <a:t>البنك الأهلي </a:t>
            </a:r>
            <a:r>
              <a:rPr lang="ar-EG" sz="2000" smtClean="0">
                <a:solidFill>
                  <a:schemeClr val="bg1"/>
                </a:solidFill>
                <a:cs typeface="Times New Roman" panose="02020603050405020304" pitchFamily="18" charset="0"/>
              </a:rPr>
              <a:t>القطري </a:t>
            </a:r>
            <a:r>
              <a:rPr lang="en-US" sz="2000" smtClean="0">
                <a:solidFill>
                  <a:schemeClr val="bg1"/>
                </a:solidFill>
                <a:cs typeface="Times New Roman" panose="02020603050405020304" pitchFamily="18" charset="0"/>
              </a:rPr>
              <a:t>(QNB)</a:t>
            </a:r>
            <a:r>
              <a:rPr lang="ar-EG" sz="2000" dirty="0" smtClean="0">
                <a:solidFill>
                  <a:schemeClr val="bg1"/>
                </a:solidFill>
                <a:cs typeface="Times New Roman" panose="02020603050405020304" pitchFamily="18" charset="0"/>
              </a:rPr>
              <a:t>.</a:t>
            </a:r>
            <a:endParaRPr lang="en-US" sz="2000" dirty="0">
              <a:solidFill>
                <a:schemeClr val="bg1"/>
              </a:solidFill>
              <a:cs typeface="Times New Roman" panose="02020603050405020304" pitchFamily="18" charset="0"/>
            </a:endParaRPr>
          </a:p>
          <a:p>
            <a:pPr marL="342900" indent="-342900" algn="r" rtl="1">
              <a:lnSpc>
                <a:spcPct val="150000"/>
              </a:lnSpc>
              <a:buFont typeface="Arial" panose="020B0604020202020204" pitchFamily="34" charset="0"/>
              <a:buChar char="•"/>
            </a:pPr>
            <a:r>
              <a:rPr lang="ar-EG" sz="2000" dirty="0" smtClean="0">
                <a:solidFill>
                  <a:schemeClr val="bg1"/>
                </a:solidFill>
                <a:cs typeface="Times New Roman" panose="02020603050405020304" pitchFamily="18" charset="0"/>
              </a:rPr>
              <a:t>إيضاح </a:t>
            </a:r>
            <a:r>
              <a:rPr lang="ar-SA" sz="2000" dirty="0" smtClean="0">
                <a:solidFill>
                  <a:schemeClr val="bg1"/>
                </a:solidFill>
                <a:cs typeface="Times New Roman" panose="02020603050405020304" pitchFamily="18" charset="0"/>
              </a:rPr>
              <a:t>مسؤوليتك </a:t>
            </a:r>
            <a:r>
              <a:rPr lang="ar-SA" sz="2000" dirty="0">
                <a:solidFill>
                  <a:schemeClr val="bg1"/>
                </a:solidFill>
                <a:cs typeface="Times New Roman" panose="02020603050405020304" pitchFamily="18" charset="0"/>
              </a:rPr>
              <a:t>في التخفيف من مخاطر </a:t>
            </a:r>
            <a:r>
              <a:rPr lang="ar-SA" sz="2000" dirty="0" smtClean="0">
                <a:solidFill>
                  <a:schemeClr val="bg1"/>
                </a:solidFill>
                <a:cs typeface="Times New Roman" panose="02020603050405020304" pitchFamily="18" charset="0"/>
              </a:rPr>
              <a:t>العقوبات</a:t>
            </a:r>
            <a:r>
              <a:rPr lang="ar-EG" sz="2000" dirty="0" smtClean="0">
                <a:solidFill>
                  <a:schemeClr val="bg1"/>
                </a:solidFill>
                <a:cs typeface="Times New Roman" panose="02020603050405020304" pitchFamily="18" charset="0"/>
              </a:rPr>
              <a:t>.</a:t>
            </a:r>
            <a:endParaRPr lang="en-US" sz="2000" dirty="0">
              <a:solidFill>
                <a:schemeClr val="bg1"/>
              </a:solidFill>
              <a:cs typeface="Times New Roman" panose="02020603050405020304" pitchFamily="18" charset="0"/>
            </a:endParaRPr>
          </a:p>
          <a:p>
            <a:pPr marL="342900" indent="-342900" algn="r" rtl="1">
              <a:lnSpc>
                <a:spcPct val="150000"/>
              </a:lnSpc>
              <a:buFont typeface="Arial" panose="020B0604020202020204" pitchFamily="34" charset="0"/>
              <a:buChar char="•"/>
            </a:pPr>
            <a:r>
              <a:rPr lang="ar-EG" sz="2000" dirty="0">
                <a:solidFill>
                  <a:schemeClr val="bg1"/>
                </a:solidFill>
                <a:cs typeface="Times New Roman" panose="02020603050405020304" pitchFamily="18" charset="0"/>
              </a:rPr>
              <a:t>و</a:t>
            </a:r>
            <a:r>
              <a:rPr lang="ar-SA" sz="2000" dirty="0" smtClean="0">
                <a:solidFill>
                  <a:schemeClr val="bg1"/>
                </a:solidFill>
                <a:cs typeface="Times New Roman" panose="02020603050405020304" pitchFamily="18" charset="0"/>
              </a:rPr>
              <a:t>صف </a:t>
            </a:r>
            <a:r>
              <a:rPr lang="ar-SA" sz="2000" dirty="0">
                <a:solidFill>
                  <a:schemeClr val="bg1"/>
                </a:solidFill>
                <a:cs typeface="Times New Roman" panose="02020603050405020304" pitchFamily="18" charset="0"/>
              </a:rPr>
              <a:t>الضوابط الرئيسية لعقوبات</a:t>
            </a:r>
            <a:r>
              <a:rPr lang="en-US" sz="2000" dirty="0">
                <a:solidFill>
                  <a:schemeClr val="bg1"/>
                </a:solidFill>
                <a:cs typeface="Times New Roman" panose="02020603050405020304" pitchFamily="18" charset="0"/>
              </a:rPr>
              <a:t> </a:t>
            </a:r>
            <a:r>
              <a:rPr lang="ar-EG" sz="2000" dirty="0" smtClean="0">
                <a:solidFill>
                  <a:schemeClr val="bg1"/>
                </a:solidFill>
                <a:cs typeface="Times New Roman" panose="02020603050405020304" pitchFamily="18" charset="0"/>
              </a:rPr>
              <a:t>البنك الأهلي </a:t>
            </a:r>
            <a:r>
              <a:rPr lang="ar-EG" sz="2000" smtClean="0">
                <a:solidFill>
                  <a:schemeClr val="bg1"/>
                </a:solidFill>
                <a:cs typeface="Times New Roman" panose="02020603050405020304" pitchFamily="18" charset="0"/>
              </a:rPr>
              <a:t>القطري (</a:t>
            </a:r>
            <a:r>
              <a:rPr lang="en-US" sz="2000" smtClean="0">
                <a:solidFill>
                  <a:schemeClr val="bg1"/>
                </a:solidFill>
                <a:cs typeface="Times New Roman" panose="02020603050405020304" pitchFamily="18" charset="0"/>
              </a:rPr>
              <a:t>QNB</a:t>
            </a:r>
            <a:r>
              <a:rPr lang="ar-EG" sz="2000" smtClean="0">
                <a:solidFill>
                  <a:schemeClr val="bg1"/>
                </a:solidFill>
                <a:cs typeface="Times New Roman" panose="02020603050405020304" pitchFamily="18" charset="0"/>
              </a:rPr>
              <a:t>).</a:t>
            </a:r>
            <a:endParaRPr lang="en-US" sz="2000" dirty="0">
              <a:solidFill>
                <a:schemeClr val="bg1"/>
              </a:solidFill>
              <a:cs typeface="Times New Roman" panose="02020603050405020304" pitchFamily="18" charset="0"/>
            </a:endParaRPr>
          </a:p>
          <a:p>
            <a:pPr marL="171450" indent="-171450" algn="r" rtl="1">
              <a:buFont typeface="Arial" panose="020B0604020202020204" pitchFamily="34" charset="0"/>
              <a:buChar char="•"/>
              <a:defRPr/>
            </a:pPr>
            <a:endParaRPr lang="en-US" sz="2000" dirty="0">
              <a:solidFill>
                <a:schemeClr val="bg1"/>
              </a:solidFill>
              <a:cs typeface="Times New Roman" panose="02020603050405020304" pitchFamily="18" charset="0"/>
            </a:endParaRPr>
          </a:p>
          <a:p>
            <a:pPr eaLnBrk="1" hangingPunct="1">
              <a:lnSpc>
                <a:spcPct val="150000"/>
              </a:lnSpc>
              <a:defRPr/>
            </a:pPr>
            <a:endParaRPr lang="en-US" altLang="en-US" sz="14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F6E5CA48-A987-4CC7-88CF-B7869777D092}" type="slidenum">
              <a:rPr lang="en-GB" altLang="en-US" smtClean="0"/>
              <a:pPr>
                <a:lnSpc>
                  <a:spcPct val="100000"/>
                </a:lnSpc>
                <a:spcBef>
                  <a:spcPct val="0"/>
                </a:spcBef>
                <a:buFontTx/>
                <a:buNone/>
              </a:pPr>
              <a:t>20</a:t>
            </a:fld>
            <a:endParaRPr lang="en-GB" altLang="en-US" smtClean="0"/>
          </a:p>
        </p:txBody>
      </p:sp>
      <p:sp>
        <p:nvSpPr>
          <p:cNvPr id="47107" name="Rectangle 8"/>
          <p:cNvSpPr>
            <a:spLocks noGrp="1"/>
          </p:cNvSpPr>
          <p:nvPr>
            <p:ph type="title"/>
          </p:nvPr>
        </p:nvSpPr>
        <p:spPr>
          <a:xfrm>
            <a:off x="68263" y="185738"/>
            <a:ext cx="9331325" cy="387350"/>
          </a:xfrm>
        </p:spPr>
        <p:txBody>
          <a:bodyPr/>
          <a:lstStyle/>
          <a:p>
            <a:pPr algn="r" eaLnBrk="1" hangingPunct="1">
              <a:spcAft>
                <a:spcPts val="600"/>
              </a:spcAft>
              <a:buClr>
                <a:srgbClr val="960000"/>
              </a:buClr>
              <a:buFont typeface="Times New Roman" panose="02020603050405020304" pitchFamily="18" charset="0"/>
              <a:buNone/>
            </a:pPr>
            <a:r>
              <a:rPr lang="ar-EG" altLang="en-US" sz="2400" dirty="0"/>
              <a:t>برنامج العقوبات </a:t>
            </a:r>
            <a:r>
              <a:rPr lang="ar-EG" altLang="en-US" sz="2400" dirty="0" smtClean="0"/>
              <a:t>الشامل</a:t>
            </a:r>
            <a:endParaRPr lang="en-US" altLang="en-US" sz="2400" dirty="0"/>
          </a:p>
        </p:txBody>
      </p:sp>
      <p:sp>
        <p:nvSpPr>
          <p:cNvPr id="47108" name="Slide Number Placeholder 5"/>
          <p:cNvSpPr>
            <a:spLocks/>
          </p:cNvSpPr>
          <p:nvPr/>
        </p:nvSpPr>
        <p:spPr bwMode="auto">
          <a:xfrm>
            <a:off x="9178925" y="6392863"/>
            <a:ext cx="439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eaLnBrk="1" hangingPunct="1">
              <a:lnSpc>
                <a:spcPct val="100000"/>
              </a:lnSpc>
              <a:spcBef>
                <a:spcPct val="0"/>
              </a:spcBef>
              <a:buFontTx/>
              <a:buNone/>
            </a:pPr>
            <a:fld id="{F3FC9717-A604-411E-9721-860D6F14E513}" type="slidenum">
              <a:rPr lang="en-GB" altLang="en-US"/>
              <a:pPr algn="r" eaLnBrk="1" hangingPunct="1">
                <a:lnSpc>
                  <a:spcPct val="100000"/>
                </a:lnSpc>
                <a:spcBef>
                  <a:spcPct val="0"/>
                </a:spcBef>
                <a:buFontTx/>
                <a:buNone/>
              </a:pPr>
              <a:t>20</a:t>
            </a:fld>
            <a:endParaRPr lang="en-GB" altLang="en-US"/>
          </a:p>
        </p:txBody>
      </p:sp>
      <p:sp>
        <p:nvSpPr>
          <p:cNvPr id="27" name="TextBox 2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r>
              <a:rPr lang="en-US" altLang="en-US" dirty="0">
                <a:cs typeface="Times New Roman" panose="02020603050405020304" pitchFamily="18" charset="0"/>
              </a:rPr>
              <a:t>Slide 19 &amp; 20 will be one screen. </a:t>
            </a: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4711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471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2089150"/>
            <a:ext cx="9345612"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12"/>
          <p:cNvSpPr>
            <a:spLocks noChangeArrowheads="1"/>
          </p:cNvSpPr>
          <p:nvPr/>
        </p:nvSpPr>
        <p:spPr bwMode="auto">
          <a:xfrm>
            <a:off x="147638" y="635000"/>
            <a:ext cx="8961437"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spcAft>
                <a:spcPts val="600"/>
              </a:spcAft>
              <a:buFont typeface="Arial" panose="020B0604020202020204" pitchFamily="34" charset="0"/>
              <a:buChar char="•"/>
            </a:pPr>
            <a:r>
              <a:rPr lang="ar-EG" altLang="en-US" sz="1800" dirty="0" smtClean="0"/>
              <a:t>برنامج </a:t>
            </a:r>
            <a:r>
              <a:rPr lang="ar-EG" altLang="en-US" sz="1800" dirty="0"/>
              <a:t>العقوبات الشامل هو عندما </a:t>
            </a:r>
            <a:r>
              <a:rPr lang="ar-EG" altLang="en-US" sz="1800" dirty="0" smtClean="0"/>
              <a:t>يتم حظر </a:t>
            </a:r>
            <a:r>
              <a:rPr lang="ar-EG" altLang="en-US" sz="1800" dirty="0"/>
              <a:t>أي </a:t>
            </a:r>
            <a:r>
              <a:rPr lang="ar-EG" altLang="en-US" sz="1800" dirty="0" smtClean="0"/>
              <a:t>دولة  </a:t>
            </a:r>
            <a:r>
              <a:rPr lang="ar-EG" altLang="en-US" sz="1800" dirty="0"/>
              <a:t>أو منطقة (مع استثناءات قليلة) </a:t>
            </a:r>
            <a:r>
              <a:rPr lang="ar-EG" altLang="en-US" sz="1800" dirty="0" smtClean="0"/>
              <a:t>عن </a:t>
            </a:r>
            <a:r>
              <a:rPr lang="ar-EG" altLang="en-US" sz="1800" dirty="0"/>
              <a:t>كل نشاط مباشر أو غير </a:t>
            </a:r>
            <a:r>
              <a:rPr lang="ar-EG" altLang="en-US" sz="1800" dirty="0" smtClean="0"/>
              <a:t>مباشر، </a:t>
            </a:r>
            <a:r>
              <a:rPr lang="ar-EG" altLang="en-US" sz="1800" dirty="0"/>
              <a:t>بما في ذلك الصادرات والواردات وتوفير المنتجات والخدمات المالية.</a:t>
            </a:r>
          </a:p>
          <a:p>
            <a:pPr algn="r" rtl="1" eaLnBrk="1" hangingPunct="1">
              <a:spcAft>
                <a:spcPts val="600"/>
              </a:spcAft>
              <a:buFont typeface="Arial" panose="020B0604020202020204" pitchFamily="34" charset="0"/>
              <a:buChar char="•"/>
            </a:pPr>
            <a:r>
              <a:rPr lang="ar-EG" altLang="en-US" sz="1800" dirty="0"/>
              <a:t>وقد يشمل أيضًا أفراد وكيانات محددة مدرجة في قوائم العقوبات.</a:t>
            </a:r>
            <a:endParaRPr lang="en-US" altLang="en-US" sz="1800" dirty="0"/>
          </a:p>
        </p:txBody>
      </p:sp>
      <p:sp>
        <p:nvSpPr>
          <p:cNvPr id="2" name="TextBox 1"/>
          <p:cNvSpPr txBox="1"/>
          <p:nvPr/>
        </p:nvSpPr>
        <p:spPr>
          <a:xfrm>
            <a:off x="4278086" y="2089149"/>
            <a:ext cx="898071" cy="365760"/>
          </a:xfrm>
          <a:prstGeom prst="rect">
            <a:avLst/>
          </a:prstGeom>
          <a:solidFill>
            <a:srgbClr val="ABC3FF"/>
          </a:solidFill>
        </p:spPr>
        <p:txBody>
          <a:bodyPr wrap="square" rtlCol="0">
            <a:spAutoFit/>
          </a:bodyPr>
          <a:lstStyle/>
          <a:p>
            <a:r>
              <a:rPr lang="ar-EG" dirty="0" smtClean="0"/>
              <a:t>صادرات</a:t>
            </a:r>
            <a:endParaRPr lang="en-US" dirty="0"/>
          </a:p>
        </p:txBody>
      </p:sp>
      <p:sp>
        <p:nvSpPr>
          <p:cNvPr id="10" name="TextBox 9"/>
          <p:cNvSpPr txBox="1"/>
          <p:nvPr/>
        </p:nvSpPr>
        <p:spPr>
          <a:xfrm>
            <a:off x="6187395" y="2161428"/>
            <a:ext cx="980848" cy="276999"/>
          </a:xfrm>
          <a:prstGeom prst="rect">
            <a:avLst/>
          </a:prstGeom>
          <a:solidFill>
            <a:srgbClr val="ABC3FF"/>
          </a:solidFill>
        </p:spPr>
        <p:txBody>
          <a:bodyPr wrap="square" rtlCol="0">
            <a:spAutoFit/>
          </a:bodyPr>
          <a:lstStyle/>
          <a:p>
            <a:pPr algn="ctr" rtl="1"/>
            <a:r>
              <a:rPr lang="ar-EG" dirty="0" smtClean="0"/>
              <a:t>واردات</a:t>
            </a:r>
            <a:endParaRPr lang="en-US" dirty="0"/>
          </a:p>
        </p:txBody>
      </p:sp>
      <p:sp>
        <p:nvSpPr>
          <p:cNvPr id="11" name="TextBox 10"/>
          <p:cNvSpPr txBox="1"/>
          <p:nvPr/>
        </p:nvSpPr>
        <p:spPr>
          <a:xfrm>
            <a:off x="8143422" y="2192590"/>
            <a:ext cx="980848" cy="461665"/>
          </a:xfrm>
          <a:prstGeom prst="rect">
            <a:avLst/>
          </a:prstGeom>
          <a:solidFill>
            <a:srgbClr val="ABC3FF"/>
          </a:solidFill>
        </p:spPr>
        <p:txBody>
          <a:bodyPr wrap="square" rtlCol="0">
            <a:spAutoFit/>
          </a:bodyPr>
          <a:lstStyle/>
          <a:p>
            <a:pPr algn="ctr" rtl="1"/>
            <a:r>
              <a:rPr lang="ar-EG" dirty="0" smtClean="0"/>
              <a:t>المنتجات </a:t>
            </a:r>
            <a:br>
              <a:rPr lang="ar-EG" dirty="0" smtClean="0"/>
            </a:br>
            <a:r>
              <a:rPr lang="ar-EG" dirty="0" smtClean="0"/>
              <a:t>المالية</a:t>
            </a:r>
            <a:endParaRPr lang="en-US" dirty="0"/>
          </a:p>
        </p:txBody>
      </p:sp>
      <p:sp>
        <p:nvSpPr>
          <p:cNvPr id="12" name="TextBox 11"/>
          <p:cNvSpPr txBox="1"/>
          <p:nvPr/>
        </p:nvSpPr>
        <p:spPr>
          <a:xfrm>
            <a:off x="5360081" y="4861085"/>
            <a:ext cx="1005840" cy="276999"/>
          </a:xfrm>
          <a:prstGeom prst="rect">
            <a:avLst/>
          </a:prstGeom>
          <a:solidFill>
            <a:srgbClr val="ABC3FF"/>
          </a:solidFill>
        </p:spPr>
        <p:txBody>
          <a:bodyPr wrap="square" rtlCol="0">
            <a:spAutoFit/>
          </a:bodyPr>
          <a:lstStyle/>
          <a:p>
            <a:pPr algn="ctr" rtl="1"/>
            <a:r>
              <a:rPr lang="ar-EG" dirty="0" smtClean="0"/>
              <a:t>الأفراد</a:t>
            </a:r>
            <a:endParaRPr lang="en-US" dirty="0"/>
          </a:p>
        </p:txBody>
      </p:sp>
      <p:sp>
        <p:nvSpPr>
          <p:cNvPr id="13" name="TextBox 12"/>
          <p:cNvSpPr txBox="1"/>
          <p:nvPr/>
        </p:nvSpPr>
        <p:spPr>
          <a:xfrm>
            <a:off x="7529649" y="4858683"/>
            <a:ext cx="980848" cy="276999"/>
          </a:xfrm>
          <a:prstGeom prst="rect">
            <a:avLst/>
          </a:prstGeom>
          <a:solidFill>
            <a:srgbClr val="ABC3FF"/>
          </a:solidFill>
        </p:spPr>
        <p:txBody>
          <a:bodyPr wrap="square" rtlCol="0">
            <a:spAutoFit/>
          </a:bodyPr>
          <a:lstStyle/>
          <a:p>
            <a:pPr algn="ctr" rtl="1"/>
            <a:r>
              <a:rPr lang="ar-EG" dirty="0" smtClean="0"/>
              <a:t>الكيانات</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FB9DC6B6-096A-473A-8D2F-A62FF65DD19A}" type="slidenum">
              <a:rPr lang="en-GB" altLang="en-US" smtClean="0"/>
              <a:pPr>
                <a:lnSpc>
                  <a:spcPct val="100000"/>
                </a:lnSpc>
                <a:spcBef>
                  <a:spcPct val="0"/>
                </a:spcBef>
                <a:buFontTx/>
                <a:buNone/>
              </a:pPr>
              <a:t>21</a:t>
            </a:fld>
            <a:endParaRPr lang="en-GB" altLang="en-US" smtClean="0"/>
          </a:p>
        </p:txBody>
      </p:sp>
      <p:sp>
        <p:nvSpPr>
          <p:cNvPr id="49156" name="Slide Number Placeholder 5"/>
          <p:cNvSpPr>
            <a:spLocks/>
          </p:cNvSpPr>
          <p:nvPr/>
        </p:nvSpPr>
        <p:spPr bwMode="auto">
          <a:xfrm>
            <a:off x="9178925" y="6392863"/>
            <a:ext cx="439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eaLnBrk="1" hangingPunct="1">
              <a:lnSpc>
                <a:spcPct val="100000"/>
              </a:lnSpc>
              <a:spcBef>
                <a:spcPct val="0"/>
              </a:spcBef>
              <a:buFontTx/>
              <a:buNone/>
            </a:pPr>
            <a:fld id="{D529997E-8C90-489F-B7BF-C5C8911E4B68}" type="slidenum">
              <a:rPr lang="en-GB" altLang="en-US"/>
              <a:pPr algn="r" eaLnBrk="1" hangingPunct="1">
                <a:lnSpc>
                  <a:spcPct val="100000"/>
                </a:lnSpc>
                <a:spcBef>
                  <a:spcPct val="0"/>
                </a:spcBef>
                <a:buFontTx/>
                <a:buNone/>
              </a:pPr>
              <a:t>21</a:t>
            </a:fld>
            <a:endParaRPr lang="en-GB" altLang="en-US"/>
          </a:p>
        </p:txBody>
      </p:sp>
      <p:sp>
        <p:nvSpPr>
          <p:cNvPr id="19" name="TextBox 18">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49158"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49159" name="Picture 22" descr="The sign of the ban, the inscription of the sanctions on the flag of Iraq. Concept of sanctions and embargo, import ban, politics, 3d rendering, 3d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2" y="598488"/>
            <a:ext cx="9901237" cy="57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60" name="Group 54"/>
          <p:cNvGrpSpPr>
            <a:grpSpLocks/>
          </p:cNvGrpSpPr>
          <p:nvPr/>
        </p:nvGrpSpPr>
        <p:grpSpPr bwMode="auto">
          <a:xfrm>
            <a:off x="347663" y="1147763"/>
            <a:ext cx="9271000" cy="2403475"/>
            <a:chOff x="243855" y="731161"/>
            <a:chExt cx="9271690" cy="2403841"/>
          </a:xfrm>
        </p:grpSpPr>
        <p:sp>
          <p:nvSpPr>
            <p:cNvPr id="49162" name="Rectangle 12"/>
            <p:cNvSpPr>
              <a:spLocks noChangeArrowheads="1"/>
            </p:cNvSpPr>
            <p:nvPr/>
          </p:nvSpPr>
          <p:spPr bwMode="auto">
            <a:xfrm>
              <a:off x="2757485" y="731161"/>
              <a:ext cx="4212771" cy="374571"/>
            </a:xfrm>
            <a:prstGeom prst="roundRect">
              <a:avLst>
                <a:gd name="adj" fmla="val 16667"/>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solidFill>
                    <a:schemeClr val="bg1"/>
                  </a:solidFill>
                  <a:cs typeface="Times New Roman" panose="02020603050405020304" pitchFamily="18" charset="0"/>
                </a:rPr>
                <a:t>الدول والمناطق المعرضة بشدة للحظر</a:t>
              </a:r>
              <a:r>
                <a:rPr lang="en-US" altLang="en-US" sz="1600" dirty="0" smtClean="0">
                  <a:solidFill>
                    <a:schemeClr val="bg1"/>
                  </a:solidFill>
                  <a:cs typeface="Times New Roman" panose="02020603050405020304" pitchFamily="18" charset="0"/>
                </a:rPr>
                <a:t> </a:t>
              </a:r>
              <a:endParaRPr lang="en-US" altLang="en-US" sz="1600" dirty="0">
                <a:solidFill>
                  <a:schemeClr val="bg1"/>
                </a:solidFill>
                <a:cs typeface="Times New Roman" panose="02020603050405020304" pitchFamily="18" charset="0"/>
              </a:endParaRPr>
            </a:p>
          </p:txBody>
        </p:sp>
        <p:cxnSp>
          <p:nvCxnSpPr>
            <p:cNvPr id="57" name="Straight Connector 56">
              <a:extLst/>
            </p:cNvPr>
            <p:cNvCxnSpPr>
              <a:cxnSpLocks/>
            </p:cNvCxnSpPr>
            <p:nvPr/>
          </p:nvCxnSpPr>
          <p:spPr>
            <a:xfrm flipH="1">
              <a:off x="4819371" y="1105868"/>
              <a:ext cx="0" cy="331838"/>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p:cNvPr>
            <p:cNvCxnSpPr>
              <a:cxnSpLocks/>
            </p:cNvCxnSpPr>
            <p:nvPr/>
          </p:nvCxnSpPr>
          <p:spPr>
            <a:xfrm flipH="1" flipV="1">
              <a:off x="1001148" y="1447232"/>
              <a:ext cx="7725350" cy="12702"/>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p:cNvPr>
            <p:cNvCxnSpPr>
              <a:cxnSpLocks/>
            </p:cNvCxnSpPr>
            <p:nvPr/>
          </p:nvCxnSpPr>
          <p:spPr>
            <a:xfrm flipH="1">
              <a:off x="1001148" y="1426592"/>
              <a:ext cx="0" cy="330250"/>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p:cNvPr>
            <p:cNvCxnSpPr>
              <a:cxnSpLocks/>
            </p:cNvCxnSpPr>
            <p:nvPr/>
          </p:nvCxnSpPr>
          <p:spPr>
            <a:xfrm flipH="1">
              <a:off x="2933280" y="1459934"/>
              <a:ext cx="0" cy="331839"/>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p:cNvPr>
            <p:cNvCxnSpPr>
              <a:cxnSpLocks/>
            </p:cNvCxnSpPr>
            <p:nvPr/>
          </p:nvCxnSpPr>
          <p:spPr>
            <a:xfrm flipH="1">
              <a:off x="4819371" y="1447232"/>
              <a:ext cx="0" cy="331839"/>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p:cNvPr>
            <p:cNvCxnSpPr>
              <a:cxnSpLocks/>
            </p:cNvCxnSpPr>
            <p:nvPr/>
          </p:nvCxnSpPr>
          <p:spPr>
            <a:xfrm flipH="1">
              <a:off x="8715385" y="1447232"/>
              <a:ext cx="0" cy="331839"/>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p:cNvPr>
            <p:cNvCxnSpPr>
              <a:cxnSpLocks/>
            </p:cNvCxnSpPr>
            <p:nvPr/>
          </p:nvCxnSpPr>
          <p:spPr>
            <a:xfrm flipH="1">
              <a:off x="6794367" y="1437706"/>
              <a:ext cx="0" cy="330250"/>
            </a:xfrm>
            <a:prstGeom prst="line">
              <a:avLst/>
            </a:prstGeom>
            <a:ln w="38100">
              <a:solidFill>
                <a:srgbClr val="870052"/>
              </a:solidFill>
            </a:ln>
          </p:spPr>
          <p:style>
            <a:lnRef idx="1">
              <a:schemeClr val="accent1"/>
            </a:lnRef>
            <a:fillRef idx="0">
              <a:schemeClr val="accent1"/>
            </a:fillRef>
            <a:effectRef idx="0">
              <a:schemeClr val="accent1"/>
            </a:effectRef>
            <a:fontRef idx="minor">
              <a:schemeClr val="tx1"/>
            </a:fontRef>
          </p:style>
        </p:cxnSp>
        <p:sp>
          <p:nvSpPr>
            <p:cNvPr id="64" name="Rectangle 63">
              <a:extLst/>
            </p:cNvPr>
            <p:cNvSpPr/>
            <p:nvPr/>
          </p:nvSpPr>
          <p:spPr>
            <a:xfrm>
              <a:off x="243855" y="1756842"/>
              <a:ext cx="1514588" cy="1343230"/>
            </a:xfrm>
            <a:prstGeom prst="rect">
              <a:avLst/>
            </a:prstGeom>
            <a:solidFill>
              <a:schemeClr val="bg1"/>
            </a:solidFill>
            <a:ln w="28575">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5" name="Rectangle 64">
              <a:extLst/>
            </p:cNvPr>
            <p:cNvSpPr/>
            <p:nvPr/>
          </p:nvSpPr>
          <p:spPr>
            <a:xfrm>
              <a:off x="2174399" y="1791772"/>
              <a:ext cx="1516175" cy="1343230"/>
            </a:xfrm>
            <a:prstGeom prst="rect">
              <a:avLst/>
            </a:prstGeom>
            <a:solidFill>
              <a:schemeClr val="bg1"/>
            </a:solidFill>
            <a:ln w="28575">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6" name="Rectangle 65">
              <a:extLst/>
            </p:cNvPr>
            <p:cNvSpPr/>
            <p:nvPr/>
          </p:nvSpPr>
          <p:spPr>
            <a:xfrm>
              <a:off x="4106529" y="1764780"/>
              <a:ext cx="1514588" cy="1343230"/>
            </a:xfrm>
            <a:prstGeom prst="rect">
              <a:avLst/>
            </a:prstGeom>
            <a:solidFill>
              <a:schemeClr val="bg1"/>
            </a:solidFill>
            <a:ln w="28575">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7" name="Rectangle 66">
              <a:extLst/>
            </p:cNvPr>
            <p:cNvSpPr/>
            <p:nvPr/>
          </p:nvSpPr>
          <p:spPr>
            <a:xfrm>
              <a:off x="6037073" y="1756842"/>
              <a:ext cx="1516176" cy="1343230"/>
            </a:xfrm>
            <a:prstGeom prst="rect">
              <a:avLst/>
            </a:prstGeom>
            <a:solidFill>
              <a:schemeClr val="bg1"/>
            </a:solidFill>
            <a:ln w="28575">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8" name="Rectangle 67">
              <a:extLst/>
            </p:cNvPr>
            <p:cNvSpPr/>
            <p:nvPr/>
          </p:nvSpPr>
          <p:spPr>
            <a:xfrm>
              <a:off x="7969205" y="1756842"/>
              <a:ext cx="1514588" cy="1343230"/>
            </a:xfrm>
            <a:prstGeom prst="rect">
              <a:avLst/>
            </a:prstGeom>
            <a:solidFill>
              <a:schemeClr val="bg1"/>
            </a:solidFill>
            <a:ln w="28575">
              <a:solidFill>
                <a:srgbClr val="87005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9175" name="Rectangle 15"/>
            <p:cNvSpPr>
              <a:spLocks noChangeArrowheads="1"/>
            </p:cNvSpPr>
            <p:nvPr/>
          </p:nvSpPr>
          <p:spPr bwMode="auto">
            <a:xfrm>
              <a:off x="422113" y="1791380"/>
              <a:ext cx="12019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smtClean="0">
                  <a:cs typeface="Times New Roman" panose="02020603050405020304" pitchFamily="18" charset="0"/>
                </a:rPr>
                <a:t>إيران</a:t>
              </a:r>
              <a:endParaRPr lang="en-US" altLang="en-US" sz="1800" dirty="0">
                <a:cs typeface="Times New Roman" panose="02020603050405020304" pitchFamily="18" charset="0"/>
              </a:endParaRPr>
            </a:p>
          </p:txBody>
        </p:sp>
        <p:sp>
          <p:nvSpPr>
            <p:cNvPr id="49176" name="Rectangle 15"/>
            <p:cNvSpPr>
              <a:spLocks noChangeArrowheads="1"/>
            </p:cNvSpPr>
            <p:nvPr/>
          </p:nvSpPr>
          <p:spPr bwMode="auto">
            <a:xfrm>
              <a:off x="2253384" y="1791380"/>
              <a:ext cx="1358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smtClean="0">
                  <a:cs typeface="Times New Roman" panose="02020603050405020304" pitchFamily="18" charset="0"/>
                </a:rPr>
                <a:t>كوريا الشمالية</a:t>
              </a:r>
              <a:endParaRPr lang="en-US" altLang="en-US" sz="1800" dirty="0">
                <a:cs typeface="Times New Roman" panose="02020603050405020304" pitchFamily="18" charset="0"/>
              </a:endParaRPr>
            </a:p>
          </p:txBody>
        </p:sp>
        <p:sp>
          <p:nvSpPr>
            <p:cNvPr id="49177" name="Rectangle 15"/>
            <p:cNvSpPr>
              <a:spLocks noChangeArrowheads="1"/>
            </p:cNvSpPr>
            <p:nvPr/>
          </p:nvSpPr>
          <p:spPr bwMode="auto">
            <a:xfrm>
              <a:off x="4184577" y="1800750"/>
              <a:ext cx="1358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smtClean="0">
                  <a:cs typeface="Times New Roman" panose="02020603050405020304" pitchFamily="18" charset="0"/>
                </a:rPr>
                <a:t>سوريا</a:t>
              </a:r>
              <a:endParaRPr lang="en-US" altLang="en-US" sz="1800" dirty="0">
                <a:cs typeface="Times New Roman" panose="02020603050405020304" pitchFamily="18" charset="0"/>
              </a:endParaRPr>
            </a:p>
          </p:txBody>
        </p:sp>
        <p:sp>
          <p:nvSpPr>
            <p:cNvPr id="49178" name="Rectangle 15"/>
            <p:cNvSpPr>
              <a:spLocks noChangeArrowheads="1"/>
            </p:cNvSpPr>
            <p:nvPr/>
          </p:nvSpPr>
          <p:spPr bwMode="auto">
            <a:xfrm>
              <a:off x="6115770" y="1800750"/>
              <a:ext cx="1358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smtClean="0">
                  <a:cs typeface="Times New Roman" panose="02020603050405020304" pitchFamily="18" charset="0"/>
                </a:rPr>
                <a:t>كوبا</a:t>
              </a:r>
              <a:endParaRPr lang="en-US" altLang="en-US" sz="1800" dirty="0">
                <a:cs typeface="Times New Roman" panose="02020603050405020304" pitchFamily="18" charset="0"/>
              </a:endParaRPr>
            </a:p>
          </p:txBody>
        </p:sp>
        <p:sp>
          <p:nvSpPr>
            <p:cNvPr id="49179" name="Rectangle 15"/>
            <p:cNvSpPr>
              <a:spLocks noChangeArrowheads="1"/>
            </p:cNvSpPr>
            <p:nvPr/>
          </p:nvSpPr>
          <p:spPr bwMode="auto">
            <a:xfrm>
              <a:off x="7915193" y="1800750"/>
              <a:ext cx="1600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dirty="0" smtClean="0">
                  <a:cs typeface="Times New Roman" panose="02020603050405020304" pitchFamily="18" charset="0"/>
                </a:rPr>
                <a:t>منطقة القرم</a:t>
              </a:r>
              <a:endParaRPr lang="en-US" altLang="en-US" sz="1800" dirty="0">
                <a:cs typeface="Times New Roman" panose="02020603050405020304" pitchFamily="18" charset="0"/>
              </a:endParaRPr>
            </a:p>
          </p:txBody>
        </p:sp>
        <p:pic>
          <p:nvPicPr>
            <p:cNvPr id="491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81" y="2210362"/>
              <a:ext cx="1359612" cy="77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1" name="Picture 27"/>
            <p:cNvPicPr>
              <a:picLocks noChangeAspect="1" noChangeArrowheads="1"/>
            </p:cNvPicPr>
            <p:nvPr/>
          </p:nvPicPr>
          <p:blipFill>
            <a:blip r:embed="rId5">
              <a:extLst>
                <a:ext uri="{28A0092B-C50C-407E-A947-70E740481C1C}">
                  <a14:useLocalDpi xmlns:a14="http://schemas.microsoft.com/office/drawing/2010/main" val="0"/>
                </a:ext>
              </a:extLst>
            </a:blip>
            <a:srcRect l="5614" t="20428" r="5614" b="21802"/>
            <a:stretch>
              <a:fillRect/>
            </a:stretch>
          </p:blipFill>
          <p:spPr bwMode="auto">
            <a:xfrm>
              <a:off x="2266643" y="2201904"/>
              <a:ext cx="1359612" cy="77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2"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0467" y="2210362"/>
              <a:ext cx="1342696" cy="78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3" name="Picture 30"/>
            <p:cNvPicPr>
              <a:picLocks noChangeAspect="1"/>
            </p:cNvPicPr>
            <p:nvPr/>
          </p:nvPicPr>
          <p:blipFill>
            <a:blip r:embed="rId7">
              <a:extLst>
                <a:ext uri="{28A0092B-C50C-407E-A947-70E740481C1C}">
                  <a14:useLocalDpi xmlns:a14="http://schemas.microsoft.com/office/drawing/2010/main" val="0"/>
                </a:ext>
              </a:extLst>
            </a:blip>
            <a:srcRect l="12917" t="50520" r="81563" b="42448"/>
            <a:stretch>
              <a:fillRect/>
            </a:stretch>
          </p:blipFill>
          <p:spPr bwMode="auto">
            <a:xfrm>
              <a:off x="6147931" y="2181080"/>
              <a:ext cx="1342696" cy="79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4" name="Picture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5650" y="2256826"/>
              <a:ext cx="1319437" cy="65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Oval 31"/>
          <p:cNvSpPr/>
          <p:nvPr/>
        </p:nvSpPr>
        <p:spPr>
          <a:xfrm>
            <a:off x="9178925" y="0"/>
            <a:ext cx="625475" cy="59055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FF0000"/>
                </a:solidFill>
              </a:rPr>
              <a:t>X</a:t>
            </a:r>
          </a:p>
        </p:txBody>
      </p:sp>
      <p:sp>
        <p:nvSpPr>
          <p:cNvPr id="34" name="Rectangle 8"/>
          <p:cNvSpPr>
            <a:spLocks noGrp="1"/>
          </p:cNvSpPr>
          <p:nvPr>
            <p:ph type="title"/>
          </p:nvPr>
        </p:nvSpPr>
        <p:spPr>
          <a:xfrm>
            <a:off x="347663" y="101808"/>
            <a:ext cx="8726529" cy="372753"/>
          </a:xfrm>
        </p:spPr>
        <p:txBody>
          <a:bodyPr/>
          <a:lstStyle/>
          <a:p>
            <a:pPr algn="r" eaLnBrk="1" hangingPunct="1">
              <a:spcAft>
                <a:spcPts val="600"/>
              </a:spcAft>
              <a:buClr>
                <a:srgbClr val="960000"/>
              </a:buClr>
              <a:buFont typeface="Times New Roman" panose="02020603050405020304" pitchFamily="18" charset="0"/>
              <a:buNone/>
            </a:pPr>
            <a:r>
              <a:rPr lang="ar-EG" altLang="en-US" sz="2400" dirty="0"/>
              <a:t>برنامج العقوبات </a:t>
            </a:r>
            <a:r>
              <a:rPr lang="ar-EG" altLang="en-US" sz="2400" dirty="0" smtClean="0"/>
              <a:t>الشامل</a:t>
            </a:r>
            <a:endParaRPr lang="en-US" alt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AAFE0CE-81E6-47D1-9B83-3C34727DD21A}" type="slidenum">
              <a:rPr lang="en-GB" altLang="en-US" smtClean="0"/>
              <a:pPr/>
              <a:t>22</a:t>
            </a:fld>
            <a:endParaRPr lang="en-GB" altLang="en-US" smtClean="0"/>
          </a:p>
        </p:txBody>
      </p:sp>
      <p:sp>
        <p:nvSpPr>
          <p:cNvPr id="6" name="Hexagon 5">
            <a:extLst/>
          </p:cNvPr>
          <p:cNvSpPr/>
          <p:nvPr/>
        </p:nvSpPr>
        <p:spPr>
          <a:xfrm>
            <a:off x="644525" y="1546225"/>
            <a:ext cx="2408238" cy="1689100"/>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Hexagon 7">
            <a:extLst/>
          </p:cNvPr>
          <p:cNvSpPr/>
          <p:nvPr/>
        </p:nvSpPr>
        <p:spPr>
          <a:xfrm>
            <a:off x="3683000" y="1546225"/>
            <a:ext cx="2409825" cy="1689100"/>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Hexagon 8">
            <a:extLst/>
          </p:cNvPr>
          <p:cNvSpPr/>
          <p:nvPr/>
        </p:nvSpPr>
        <p:spPr>
          <a:xfrm>
            <a:off x="6723063" y="1546225"/>
            <a:ext cx="2408237" cy="1689100"/>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Hexagon 9">
            <a:extLst/>
          </p:cNvPr>
          <p:cNvSpPr/>
          <p:nvPr/>
        </p:nvSpPr>
        <p:spPr>
          <a:xfrm>
            <a:off x="644525" y="3984625"/>
            <a:ext cx="2408238" cy="1689100"/>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Hexagon 10">
            <a:extLst/>
          </p:cNvPr>
          <p:cNvSpPr/>
          <p:nvPr/>
        </p:nvSpPr>
        <p:spPr>
          <a:xfrm>
            <a:off x="3683000" y="3984625"/>
            <a:ext cx="2409825" cy="1689100"/>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Hexagon 11">
            <a:extLst/>
          </p:cNvPr>
          <p:cNvSpPr/>
          <p:nvPr/>
        </p:nvSpPr>
        <p:spPr>
          <a:xfrm>
            <a:off x="6723063" y="3984625"/>
            <a:ext cx="2408237" cy="1689100"/>
          </a:xfrm>
          <a:prstGeom prst="hexagon">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1209" name="Rectangle 12"/>
          <p:cNvSpPr>
            <a:spLocks noChangeArrowheads="1"/>
          </p:cNvSpPr>
          <p:nvPr/>
        </p:nvSpPr>
        <p:spPr bwMode="auto">
          <a:xfrm>
            <a:off x="1027113" y="1617663"/>
            <a:ext cx="1644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a:t>انتهاكات حقوق الإنسان</a:t>
            </a:r>
            <a:endParaRPr lang="en-US" altLang="en-US" sz="1600" dirty="0"/>
          </a:p>
        </p:txBody>
      </p:sp>
      <p:sp>
        <p:nvSpPr>
          <p:cNvPr id="51210" name="Rectangle 13"/>
          <p:cNvSpPr>
            <a:spLocks noChangeArrowheads="1"/>
          </p:cNvSpPr>
          <p:nvPr/>
        </p:nvSpPr>
        <p:spPr bwMode="auto">
          <a:xfrm>
            <a:off x="3951288" y="1606550"/>
            <a:ext cx="18732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a:t>انتشار الأسلحة </a:t>
            </a:r>
            <a:r>
              <a:rPr lang="en-US" altLang="en-US" sz="1600" dirty="0" smtClean="0"/>
              <a:t/>
            </a:r>
            <a:br>
              <a:rPr lang="en-US" altLang="en-US" sz="1600" dirty="0" smtClean="0"/>
            </a:br>
            <a:r>
              <a:rPr lang="ar-EG" altLang="en-US" sz="1600" dirty="0" smtClean="0"/>
              <a:t>الكيميائية</a:t>
            </a:r>
            <a:endParaRPr lang="en-US" altLang="en-US" sz="1600" dirty="0"/>
          </a:p>
        </p:txBody>
      </p:sp>
      <p:sp>
        <p:nvSpPr>
          <p:cNvPr id="51211" name="Rectangle 14"/>
          <p:cNvSpPr>
            <a:spLocks noChangeArrowheads="1"/>
          </p:cNvSpPr>
          <p:nvPr/>
        </p:nvSpPr>
        <p:spPr bwMode="auto">
          <a:xfrm>
            <a:off x="6989763" y="1606550"/>
            <a:ext cx="1873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t>المخدرات</a:t>
            </a:r>
            <a:endParaRPr lang="en-US" altLang="en-US" sz="1600" dirty="0"/>
          </a:p>
        </p:txBody>
      </p:sp>
      <p:sp>
        <p:nvSpPr>
          <p:cNvPr id="51212" name="Rectangle 15"/>
          <p:cNvSpPr>
            <a:spLocks noChangeArrowheads="1"/>
          </p:cNvSpPr>
          <p:nvPr/>
        </p:nvSpPr>
        <p:spPr bwMode="auto">
          <a:xfrm>
            <a:off x="1027113" y="4071938"/>
            <a:ext cx="1644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t>الجريمة المنظمة</a:t>
            </a:r>
            <a:endParaRPr lang="en-US" altLang="en-US" sz="1600" dirty="0"/>
          </a:p>
        </p:txBody>
      </p:sp>
      <p:sp>
        <p:nvSpPr>
          <p:cNvPr id="51213" name="Rectangle 16"/>
          <p:cNvSpPr>
            <a:spLocks noChangeArrowheads="1"/>
          </p:cNvSpPr>
          <p:nvPr/>
        </p:nvSpPr>
        <p:spPr bwMode="auto">
          <a:xfrm>
            <a:off x="4065588" y="4071938"/>
            <a:ext cx="1644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smtClean="0"/>
              <a:t>الإرهاب</a:t>
            </a:r>
            <a:endParaRPr lang="en-US" altLang="en-US" sz="1600" dirty="0"/>
          </a:p>
        </p:txBody>
      </p:sp>
      <p:sp>
        <p:nvSpPr>
          <p:cNvPr id="51214" name="Rectangle 17"/>
          <p:cNvSpPr>
            <a:spLocks noChangeArrowheads="1"/>
          </p:cNvSpPr>
          <p:nvPr/>
        </p:nvSpPr>
        <p:spPr bwMode="auto">
          <a:xfrm>
            <a:off x="7104063" y="4071938"/>
            <a:ext cx="1644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600" dirty="0"/>
              <a:t>الانتشار </a:t>
            </a:r>
            <a:r>
              <a:rPr lang="ar-EG" altLang="en-US" sz="1600" dirty="0" smtClean="0"/>
              <a:t/>
            </a:r>
            <a:br>
              <a:rPr lang="ar-EG" altLang="en-US" sz="1600" dirty="0" smtClean="0"/>
            </a:br>
            <a:r>
              <a:rPr lang="ar-EG" altLang="en-US" sz="1600" dirty="0" smtClean="0"/>
              <a:t>النووي</a:t>
            </a:r>
            <a:endParaRPr lang="en-US" altLang="en-US" sz="1600" dirty="0"/>
          </a:p>
        </p:txBody>
      </p:sp>
      <p:pic>
        <p:nvPicPr>
          <p:cNvPr id="5121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2138363"/>
            <a:ext cx="1074738"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313" y="2109788"/>
            <a:ext cx="12192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23"/>
          <p:cNvPicPr>
            <a:picLocks noChangeAspect="1" noChangeArrowheads="1"/>
          </p:cNvPicPr>
          <p:nvPr/>
        </p:nvPicPr>
        <p:blipFill>
          <a:blip r:embed="rId5">
            <a:extLst>
              <a:ext uri="{28A0092B-C50C-407E-A947-70E740481C1C}">
                <a14:useLocalDpi xmlns:a14="http://schemas.microsoft.com/office/drawing/2010/main" val="0"/>
              </a:ext>
            </a:extLst>
          </a:blip>
          <a:srcRect l="12572" t="10526" r="13199" b="10526"/>
          <a:stretch>
            <a:fillRect/>
          </a:stretch>
        </p:blipFill>
        <p:spPr bwMode="auto">
          <a:xfrm>
            <a:off x="7319963" y="1898650"/>
            <a:ext cx="1214437"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25"/>
          <p:cNvPicPr>
            <a:picLocks noChangeAspect="1" noChangeArrowheads="1"/>
          </p:cNvPicPr>
          <p:nvPr/>
        </p:nvPicPr>
        <p:blipFill>
          <a:blip r:embed="rId6">
            <a:extLst>
              <a:ext uri="{28A0092B-C50C-407E-A947-70E740481C1C}">
                <a14:useLocalDpi xmlns:a14="http://schemas.microsoft.com/office/drawing/2010/main" val="0"/>
              </a:ext>
            </a:extLst>
          </a:blip>
          <a:srcRect l="9003" r="11206"/>
          <a:stretch>
            <a:fillRect/>
          </a:stretch>
        </p:blipFill>
        <p:spPr bwMode="auto">
          <a:xfrm>
            <a:off x="1311275" y="4410075"/>
            <a:ext cx="962025"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6563" y="4338638"/>
            <a:ext cx="125095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000" y="4549775"/>
            <a:ext cx="1122363"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5122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51223" name="Rectangle 12"/>
          <p:cNvSpPr>
            <a:spLocks noChangeArrowheads="1"/>
          </p:cNvSpPr>
          <p:nvPr/>
        </p:nvSpPr>
        <p:spPr bwMode="auto">
          <a:xfrm>
            <a:off x="0" y="584200"/>
            <a:ext cx="9906000" cy="400110"/>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2000" dirty="0">
                <a:solidFill>
                  <a:schemeClr val="bg1"/>
                </a:solidFill>
                <a:cs typeface="Times New Roman" panose="02020603050405020304" pitchFamily="18" charset="0"/>
              </a:rPr>
              <a:t>يتم </a:t>
            </a:r>
            <a:r>
              <a:rPr lang="ar-EG" altLang="en-US" sz="2000" dirty="0">
                <a:solidFill>
                  <a:schemeClr val="bg1"/>
                </a:solidFill>
                <a:cs typeface="Times New Roman" panose="02020603050405020304" pitchFamily="18" charset="0"/>
              </a:rPr>
              <a:t>فرض برامج العقوبات</a:t>
            </a:r>
            <a:r>
              <a:rPr lang="en-US" altLang="en-US" sz="2000" dirty="0">
                <a:solidFill>
                  <a:schemeClr val="bg1"/>
                </a:solidFill>
                <a:cs typeface="Times New Roman" panose="02020603050405020304" pitchFamily="18" charset="0"/>
              </a:rPr>
              <a:t> </a:t>
            </a:r>
            <a:r>
              <a:rPr lang="ar-EG" altLang="en-US" sz="2000" dirty="0">
                <a:solidFill>
                  <a:schemeClr val="bg1"/>
                </a:solidFill>
                <a:cs typeface="Times New Roman" panose="02020603050405020304" pitchFamily="18" charset="0"/>
              </a:rPr>
              <a:t>المستندة</a:t>
            </a:r>
            <a:r>
              <a:rPr lang="en-US" altLang="en-US" sz="2000" dirty="0">
                <a:solidFill>
                  <a:schemeClr val="bg1"/>
                </a:solidFill>
                <a:cs typeface="Times New Roman" panose="02020603050405020304" pitchFamily="18" charset="0"/>
              </a:rPr>
              <a:t> </a:t>
            </a:r>
            <a:r>
              <a:rPr lang="ar-EG" altLang="en-US" sz="2000" dirty="0">
                <a:solidFill>
                  <a:schemeClr val="bg1"/>
                </a:solidFill>
                <a:cs typeface="Times New Roman" panose="02020603050405020304" pitchFamily="18" charset="0"/>
              </a:rPr>
              <a:t>لقائمة</a:t>
            </a:r>
            <a:r>
              <a:rPr lang="ar-EG" altLang="en-US" sz="2000" dirty="0">
                <a:solidFill>
                  <a:schemeClr val="bg1"/>
                </a:solidFill>
                <a:cs typeface="Times New Roman" panose="02020603050405020304" pitchFamily="18" charset="0"/>
              </a:rPr>
              <a:t> </a:t>
            </a:r>
            <a:r>
              <a:rPr lang="ar-EG" altLang="en-US" sz="2000" dirty="0">
                <a:solidFill>
                  <a:schemeClr val="bg1"/>
                </a:solidFill>
                <a:cs typeface="Times New Roman" panose="02020603050405020304" pitchFamily="18" charset="0"/>
              </a:rPr>
              <a:t>على الأطراف المعنية للمشاركة في أنشطة محظورة مثل:</a:t>
            </a:r>
            <a:endParaRPr lang="en-US" altLang="en-US" sz="2000" dirty="0">
              <a:solidFill>
                <a:schemeClr val="bg1"/>
              </a:solidFill>
              <a:cs typeface="Times New Roman" panose="02020603050405020304" pitchFamily="18" charset="0"/>
            </a:endParaRPr>
          </a:p>
        </p:txBody>
      </p:sp>
      <p:sp>
        <p:nvSpPr>
          <p:cNvPr id="51224" name="Rectangle 2"/>
          <p:cNvSpPr txBox="1">
            <a:spLocks noChangeArrowheads="1"/>
          </p:cNvSpPr>
          <p:nvPr/>
        </p:nvSpPr>
        <p:spPr bwMode="auto">
          <a:xfrm>
            <a:off x="80963" y="185738"/>
            <a:ext cx="97440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eaLnBrk="1" hangingPunct="1">
              <a:spcAft>
                <a:spcPts val="600"/>
              </a:spcAft>
              <a:buClr>
                <a:srgbClr val="960000"/>
              </a:buClr>
              <a:buNone/>
            </a:pPr>
            <a:r>
              <a:rPr lang="ar-EG" altLang="en-US" sz="2400" dirty="0" smtClean="0"/>
              <a:t>برامج العقوبات</a:t>
            </a:r>
            <a:r>
              <a:rPr lang="en-US" altLang="en-US" sz="2400" dirty="0" smtClean="0"/>
              <a:t> </a:t>
            </a:r>
            <a:r>
              <a:rPr lang="ar-EG" altLang="en-US" sz="2400" dirty="0" smtClean="0"/>
              <a:t>المستندة</a:t>
            </a:r>
            <a:r>
              <a:rPr lang="en-US" altLang="en-US" sz="2400" dirty="0" smtClean="0"/>
              <a:t> </a:t>
            </a:r>
            <a:r>
              <a:rPr lang="ar-EG" altLang="en-US" sz="2400" dirty="0" smtClean="0"/>
              <a:t>لقائمة </a:t>
            </a:r>
            <a:endParaRPr lang="en-US" alt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73088"/>
            <a:ext cx="99060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Slide Number Placeholder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A5AFBA1B-F19F-42E6-BDAD-9C22F13B7592}" type="slidenum">
              <a:rPr lang="en-GB" altLang="en-US" smtClean="0"/>
              <a:pPr>
                <a:lnSpc>
                  <a:spcPct val="100000"/>
                </a:lnSpc>
                <a:spcBef>
                  <a:spcPct val="0"/>
                </a:spcBef>
                <a:buFontTx/>
                <a:buNone/>
              </a:pPr>
              <a:t>23</a:t>
            </a:fld>
            <a:endParaRPr lang="en-GB" altLang="en-US" smtClean="0"/>
          </a:p>
        </p:txBody>
      </p:sp>
      <p:sp>
        <p:nvSpPr>
          <p:cNvPr id="53253" name="Slide Number Placeholder 5"/>
          <p:cNvSpPr>
            <a:spLocks/>
          </p:cNvSpPr>
          <p:nvPr/>
        </p:nvSpPr>
        <p:spPr bwMode="auto">
          <a:xfrm>
            <a:off x="9178925" y="6392863"/>
            <a:ext cx="439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eaLnBrk="1" hangingPunct="1">
              <a:lnSpc>
                <a:spcPct val="100000"/>
              </a:lnSpc>
              <a:spcBef>
                <a:spcPct val="0"/>
              </a:spcBef>
              <a:buFontTx/>
              <a:buNone/>
            </a:pPr>
            <a:fld id="{E1F75A53-6D42-479C-8A38-151D8B31C79C}" type="slidenum">
              <a:rPr lang="en-GB" altLang="en-US"/>
              <a:pPr algn="r" eaLnBrk="1" hangingPunct="1">
                <a:lnSpc>
                  <a:spcPct val="100000"/>
                </a:lnSpc>
                <a:spcBef>
                  <a:spcPct val="0"/>
                </a:spcBef>
                <a:buFontTx/>
                <a:buNone/>
              </a:pPr>
              <a:t>23</a:t>
            </a:fld>
            <a:endParaRPr lang="en-GB" altLang="en-US"/>
          </a:p>
        </p:txBody>
      </p:sp>
      <p:sp>
        <p:nvSpPr>
          <p:cNvPr id="53254" name="Rectangle 12"/>
          <p:cNvSpPr>
            <a:spLocks noChangeArrowheads="1"/>
          </p:cNvSpPr>
          <p:nvPr/>
        </p:nvSpPr>
        <p:spPr bwMode="auto">
          <a:xfrm>
            <a:off x="-7938" y="2555875"/>
            <a:ext cx="4181476" cy="1631216"/>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2000" dirty="0" smtClean="0">
                <a:solidFill>
                  <a:schemeClr val="bg1"/>
                </a:solidFill>
                <a:cs typeface="Times New Roman" panose="02020603050405020304" pitchFamily="18" charset="0"/>
              </a:rPr>
              <a:t>تحظر </a:t>
            </a:r>
            <a:r>
              <a:rPr lang="ar-EG" altLang="en-US" sz="2000" dirty="0">
                <a:solidFill>
                  <a:schemeClr val="bg1"/>
                </a:solidFill>
                <a:cs typeface="Times New Roman" panose="02020603050405020304" pitchFamily="18" charset="0"/>
              </a:rPr>
              <a:t>سياسة العقوبات العالمية </a:t>
            </a:r>
            <a:r>
              <a:rPr lang="ar-EG" altLang="en-US" sz="2000" dirty="0" smtClean="0">
                <a:solidFill>
                  <a:schemeClr val="bg1"/>
                </a:solidFill>
                <a:cs typeface="Times New Roman" panose="02020603050405020304" pitchFamily="18" charset="0"/>
              </a:rPr>
              <a:t>الصادرة من البنك الأهلي </a:t>
            </a:r>
            <a:r>
              <a:rPr lang="ar-EG" altLang="en-US" sz="2000" smtClean="0">
                <a:solidFill>
                  <a:schemeClr val="bg1"/>
                </a:solidFill>
                <a:cs typeface="Times New Roman" panose="02020603050405020304" pitchFamily="18" charset="0"/>
              </a:rPr>
              <a:t>القطري (</a:t>
            </a:r>
            <a:r>
              <a:rPr lang="en-US" altLang="en-US" sz="2000" smtClean="0">
                <a:solidFill>
                  <a:schemeClr val="bg1"/>
                </a:solidFill>
                <a:cs typeface="Times New Roman" panose="02020603050405020304" pitchFamily="18" charset="0"/>
              </a:rPr>
              <a:t>QNB</a:t>
            </a:r>
            <a:r>
              <a:rPr lang="ar-EG" altLang="en-US" sz="2000" smtClean="0">
                <a:solidFill>
                  <a:schemeClr val="bg1"/>
                </a:solidFill>
                <a:cs typeface="Times New Roman" panose="02020603050405020304" pitchFamily="18" charset="0"/>
              </a:rPr>
              <a:t>) </a:t>
            </a:r>
            <a:r>
              <a:rPr lang="ar-EG" altLang="en-US" sz="2000" dirty="0" smtClean="0">
                <a:solidFill>
                  <a:schemeClr val="bg1"/>
                </a:solidFill>
                <a:cs typeface="Times New Roman" panose="02020603050405020304" pitchFamily="18" charset="0"/>
              </a:rPr>
              <a:t>أي </a:t>
            </a:r>
            <a:r>
              <a:rPr lang="ar-EG" altLang="en-US" sz="2000" dirty="0">
                <a:solidFill>
                  <a:schemeClr val="bg1"/>
                </a:solidFill>
                <a:cs typeface="Times New Roman" panose="02020603050405020304" pitchFamily="18" charset="0"/>
              </a:rPr>
              <a:t>نشاط أو تسهيل مباشر أو غير مباشر مع الأفراد والكيانات والسفن والطائرات والمنظمات المذكورة في قوائم العقوبات.</a:t>
            </a:r>
            <a:endParaRPr lang="en-US" altLang="en-US" sz="2000" dirty="0">
              <a:solidFill>
                <a:schemeClr val="bg1"/>
              </a:solidFill>
              <a:cs typeface="Times New Roman" panose="02020603050405020304" pitchFamily="18" charset="0"/>
            </a:endParaRPr>
          </a:p>
        </p:txBody>
      </p:sp>
      <p:grpSp>
        <p:nvGrpSpPr>
          <p:cNvPr id="53255" name="Group 29"/>
          <p:cNvGrpSpPr>
            <a:grpSpLocks/>
          </p:cNvGrpSpPr>
          <p:nvPr/>
        </p:nvGrpSpPr>
        <p:grpSpPr bwMode="auto">
          <a:xfrm>
            <a:off x="4529138" y="960438"/>
            <a:ext cx="5230812" cy="5356225"/>
            <a:chOff x="215029" y="1282390"/>
            <a:chExt cx="4572000" cy="4572000"/>
          </a:xfrm>
        </p:grpSpPr>
        <p:sp>
          <p:nvSpPr>
            <p:cNvPr id="2" name="Oval 1">
              <a:extLst/>
            </p:cNvPr>
            <p:cNvSpPr/>
            <p:nvPr/>
          </p:nvSpPr>
          <p:spPr>
            <a:xfrm>
              <a:off x="215029" y="1282390"/>
              <a:ext cx="4572000" cy="4572000"/>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 name="Oval 2">
              <a:extLst/>
            </p:cNvPr>
            <p:cNvSpPr/>
            <p:nvPr/>
          </p:nvSpPr>
          <p:spPr>
            <a:xfrm>
              <a:off x="1129429" y="1595410"/>
              <a:ext cx="1372294" cy="137132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Oval 7">
              <a:extLst/>
            </p:cNvPr>
            <p:cNvSpPr/>
            <p:nvPr/>
          </p:nvSpPr>
          <p:spPr>
            <a:xfrm>
              <a:off x="2757033" y="1930113"/>
              <a:ext cx="1370906" cy="137132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Oval 8">
              <a:extLst/>
            </p:cNvPr>
            <p:cNvSpPr/>
            <p:nvPr/>
          </p:nvSpPr>
          <p:spPr>
            <a:xfrm>
              <a:off x="462014" y="3115797"/>
              <a:ext cx="1372293" cy="137132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Oval 9">
              <a:extLst/>
            </p:cNvPr>
            <p:cNvSpPr/>
            <p:nvPr/>
          </p:nvSpPr>
          <p:spPr>
            <a:xfrm>
              <a:off x="1631724" y="4399047"/>
              <a:ext cx="1370906" cy="137132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Oval 10">
              <a:extLst/>
            </p:cNvPr>
            <p:cNvSpPr/>
            <p:nvPr/>
          </p:nvSpPr>
          <p:spPr>
            <a:xfrm>
              <a:off x="3022056" y="3568390"/>
              <a:ext cx="1370906" cy="1371329"/>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3265" name="Rectangle 12"/>
            <p:cNvSpPr>
              <a:spLocks noChangeArrowheads="1"/>
            </p:cNvSpPr>
            <p:nvPr/>
          </p:nvSpPr>
          <p:spPr bwMode="auto">
            <a:xfrm>
              <a:off x="1251931" y="2519409"/>
              <a:ext cx="1126596" cy="26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400" dirty="0" smtClean="0">
                  <a:cs typeface="Times New Roman" panose="02020603050405020304" pitchFamily="18" charset="0"/>
                </a:rPr>
                <a:t>الأفراد</a:t>
              </a:r>
              <a:endParaRPr lang="en-US" altLang="en-US" sz="1400" dirty="0">
                <a:cs typeface="Times New Roman" panose="02020603050405020304" pitchFamily="18" charset="0"/>
              </a:endParaRPr>
            </a:p>
          </p:txBody>
        </p:sp>
        <p:sp>
          <p:nvSpPr>
            <p:cNvPr id="53266" name="Rectangle 12"/>
            <p:cNvSpPr>
              <a:spLocks noChangeArrowheads="1"/>
            </p:cNvSpPr>
            <p:nvPr/>
          </p:nvSpPr>
          <p:spPr bwMode="auto">
            <a:xfrm>
              <a:off x="3021041" y="2883138"/>
              <a:ext cx="878703" cy="26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400" dirty="0" smtClean="0">
                  <a:cs typeface="Times New Roman" panose="02020603050405020304" pitchFamily="18" charset="0"/>
                </a:rPr>
                <a:t>الكيانات</a:t>
              </a:r>
              <a:endParaRPr lang="en-US" altLang="en-US" sz="1400" dirty="0">
                <a:cs typeface="Times New Roman" panose="02020603050405020304" pitchFamily="18" charset="0"/>
              </a:endParaRPr>
            </a:p>
          </p:txBody>
        </p:sp>
        <p:sp>
          <p:nvSpPr>
            <p:cNvPr id="53267" name="Rectangle 13"/>
            <p:cNvSpPr>
              <a:spLocks noChangeArrowheads="1"/>
            </p:cNvSpPr>
            <p:nvPr/>
          </p:nvSpPr>
          <p:spPr bwMode="auto">
            <a:xfrm>
              <a:off x="3271781" y="4502927"/>
              <a:ext cx="878703" cy="26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400" dirty="0" smtClean="0">
                  <a:cs typeface="Times New Roman" panose="02020603050405020304" pitchFamily="18" charset="0"/>
                </a:rPr>
                <a:t>السفن</a:t>
              </a:r>
              <a:endParaRPr lang="en-US" altLang="en-US" sz="1400" dirty="0">
                <a:cs typeface="Times New Roman" panose="02020603050405020304" pitchFamily="18" charset="0"/>
              </a:endParaRPr>
            </a:p>
          </p:txBody>
        </p:sp>
        <p:sp>
          <p:nvSpPr>
            <p:cNvPr id="53268" name="Rectangle 14"/>
            <p:cNvSpPr>
              <a:spLocks noChangeArrowheads="1"/>
            </p:cNvSpPr>
            <p:nvPr/>
          </p:nvSpPr>
          <p:spPr bwMode="auto">
            <a:xfrm>
              <a:off x="1797214" y="5283028"/>
              <a:ext cx="998962" cy="26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400" dirty="0" smtClean="0">
                  <a:cs typeface="Times New Roman" panose="02020603050405020304" pitchFamily="18" charset="0"/>
                </a:rPr>
                <a:t>الطائرات</a:t>
              </a:r>
              <a:endParaRPr lang="en-US" altLang="en-US" sz="1400" dirty="0">
                <a:cs typeface="Times New Roman" panose="02020603050405020304" pitchFamily="18" charset="0"/>
              </a:endParaRPr>
            </a:p>
          </p:txBody>
        </p:sp>
        <p:sp>
          <p:nvSpPr>
            <p:cNvPr id="53269" name="Rectangle 15"/>
            <p:cNvSpPr>
              <a:spLocks noChangeArrowheads="1"/>
            </p:cNvSpPr>
            <p:nvPr/>
          </p:nvSpPr>
          <p:spPr bwMode="auto">
            <a:xfrm>
              <a:off x="446630" y="3965555"/>
              <a:ext cx="1368599" cy="26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400" dirty="0" smtClean="0">
                  <a:cs typeface="Times New Roman" panose="02020603050405020304" pitchFamily="18" charset="0"/>
                </a:rPr>
                <a:t>المنظمات</a:t>
              </a:r>
              <a:endParaRPr lang="en-US" altLang="en-US" sz="1400" dirty="0">
                <a:cs typeface="Times New Roman" panose="02020603050405020304" pitchFamily="18" charset="0"/>
              </a:endParaRPr>
            </a:p>
          </p:txBody>
        </p:sp>
        <p:pic>
          <p:nvPicPr>
            <p:cNvPr id="53270" name="Picture 5"/>
            <p:cNvPicPr>
              <a:picLocks noChangeAspect="1" noChangeArrowheads="1"/>
            </p:cNvPicPr>
            <p:nvPr/>
          </p:nvPicPr>
          <p:blipFill>
            <a:blip r:embed="rId4">
              <a:extLst>
                <a:ext uri="{28A0092B-C50C-407E-A947-70E740481C1C}">
                  <a14:useLocalDpi xmlns:a14="http://schemas.microsoft.com/office/drawing/2010/main" val="0"/>
                </a:ext>
              </a:extLst>
            </a:blip>
            <a:srcRect l="10381" r="10381"/>
            <a:stretch>
              <a:fillRect/>
            </a:stretch>
          </p:blipFill>
          <p:spPr bwMode="auto">
            <a:xfrm>
              <a:off x="1486654" y="1672748"/>
              <a:ext cx="657149" cy="82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1"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191" y="2077477"/>
              <a:ext cx="805661" cy="80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2" name="Picture 18"/>
            <p:cNvPicPr>
              <a:picLocks noChangeAspect="1" noChangeArrowheads="1"/>
            </p:cNvPicPr>
            <p:nvPr/>
          </p:nvPicPr>
          <p:blipFill>
            <a:blip r:embed="rId6">
              <a:extLst>
                <a:ext uri="{28A0092B-C50C-407E-A947-70E740481C1C}">
                  <a14:useLocalDpi xmlns:a14="http://schemas.microsoft.com/office/drawing/2010/main" val="0"/>
                </a:ext>
              </a:extLst>
            </a:blip>
            <a:srcRect t="9180" b="9409"/>
            <a:stretch>
              <a:fillRect/>
            </a:stretch>
          </p:blipFill>
          <p:spPr bwMode="auto">
            <a:xfrm>
              <a:off x="3205968" y="3660893"/>
              <a:ext cx="1034279" cy="84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3"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2164" y="4523123"/>
              <a:ext cx="775294" cy="77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4"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710" y="3189041"/>
              <a:ext cx="812742" cy="81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p:cNvPr>
            <p:cNvCxnSpPr>
              <a:cxnSpLocks/>
            </p:cNvCxnSpPr>
            <p:nvPr/>
          </p:nvCxnSpPr>
          <p:spPr>
            <a:xfrm flipH="1">
              <a:off x="1147467" y="1672650"/>
              <a:ext cx="2629420" cy="37752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TextBox 2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53257" name="TextBox 9"/>
          <p:cNvSpPr txBox="1">
            <a:spLocks noChangeArrowheads="1"/>
          </p:cNvSpPr>
          <p:nvPr/>
        </p:nvSpPr>
        <p:spPr bwMode="auto">
          <a:xfrm>
            <a:off x="-2973388" y="0"/>
            <a:ext cx="2759075" cy="2308324"/>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r>
              <a:rPr lang="en-US" altLang="en-US" dirty="0" smtClean="0"/>
              <a:t>Wording modification. By MS (01092019)</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27" name="Oval 26"/>
          <p:cNvSpPr/>
          <p:nvPr/>
        </p:nvSpPr>
        <p:spPr>
          <a:xfrm>
            <a:off x="9178925" y="0"/>
            <a:ext cx="625475" cy="59055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FF0000"/>
                </a:solidFill>
              </a:rPr>
              <a:t>X</a:t>
            </a:r>
          </a:p>
        </p:txBody>
      </p:sp>
      <p:sp>
        <p:nvSpPr>
          <p:cNvPr id="29" name="Rectangle 2"/>
          <p:cNvSpPr txBox="1">
            <a:spLocks noChangeArrowheads="1"/>
          </p:cNvSpPr>
          <p:nvPr/>
        </p:nvSpPr>
        <p:spPr bwMode="auto">
          <a:xfrm>
            <a:off x="80964" y="185738"/>
            <a:ext cx="9053416"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eaLnBrk="1" hangingPunct="1">
              <a:spcAft>
                <a:spcPts val="600"/>
              </a:spcAft>
              <a:buClr>
                <a:srgbClr val="960000"/>
              </a:buClr>
              <a:buNone/>
            </a:pPr>
            <a:r>
              <a:rPr lang="ar-EG" altLang="en-US" sz="2400" dirty="0" smtClean="0"/>
              <a:t>برامج العقوبات</a:t>
            </a:r>
            <a:r>
              <a:rPr lang="en-US" altLang="en-US" sz="2400" dirty="0" smtClean="0"/>
              <a:t> </a:t>
            </a:r>
            <a:r>
              <a:rPr lang="ar-EG" altLang="en-US" sz="2400" dirty="0" smtClean="0"/>
              <a:t>المستندة</a:t>
            </a:r>
            <a:r>
              <a:rPr lang="en-US" altLang="en-US" sz="2400" dirty="0" smtClean="0"/>
              <a:t> </a:t>
            </a:r>
            <a:r>
              <a:rPr lang="ar-EG" altLang="en-US" sz="2400" dirty="0" smtClean="0"/>
              <a:t>لقائمة </a:t>
            </a:r>
            <a:endParaRPr lang="en-US" alt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8" descr="Image result for Iran sanctions"/>
          <p:cNvPicPr>
            <a:picLocks noChangeAspect="1" noChangeArrowheads="1"/>
          </p:cNvPicPr>
          <p:nvPr/>
        </p:nvPicPr>
        <p:blipFill>
          <a:blip r:embed="rId3">
            <a:extLst>
              <a:ext uri="{28A0092B-C50C-407E-A947-70E740481C1C}">
                <a14:useLocalDpi xmlns:a14="http://schemas.microsoft.com/office/drawing/2010/main" val="0"/>
              </a:ext>
            </a:extLst>
          </a:blip>
          <a:srcRect t="6612"/>
          <a:stretch>
            <a:fillRect/>
          </a:stretch>
        </p:blipFill>
        <p:spPr bwMode="auto">
          <a:xfrm>
            <a:off x="-155575" y="590550"/>
            <a:ext cx="10066338"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Slide Number Placeholder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80C19CE7-BF69-4A77-9F16-B23B141AF23B}" type="slidenum">
              <a:rPr lang="en-GB" altLang="en-US" smtClean="0"/>
              <a:pPr>
                <a:lnSpc>
                  <a:spcPct val="100000"/>
                </a:lnSpc>
                <a:spcBef>
                  <a:spcPct val="0"/>
                </a:spcBef>
                <a:buFontTx/>
                <a:buNone/>
              </a:pPr>
              <a:t>24</a:t>
            </a:fld>
            <a:endParaRPr lang="en-GB" altLang="en-US" smtClean="0"/>
          </a:p>
        </p:txBody>
      </p:sp>
      <p:sp>
        <p:nvSpPr>
          <p:cNvPr id="55300" name="Rectangle 8"/>
          <p:cNvSpPr>
            <a:spLocks noGrp="1"/>
          </p:cNvSpPr>
          <p:nvPr>
            <p:ph type="title"/>
          </p:nvPr>
        </p:nvSpPr>
        <p:spPr>
          <a:xfrm>
            <a:off x="68264" y="185738"/>
            <a:ext cx="9009062" cy="336701"/>
          </a:xfrm>
        </p:spPr>
        <p:txBody>
          <a:bodyPr/>
          <a:lstStyle/>
          <a:p>
            <a:pPr algn="r" rtl="1" eaLnBrk="1" hangingPunct="1">
              <a:spcAft>
                <a:spcPts val="600"/>
              </a:spcAft>
              <a:buClr>
                <a:srgbClr val="960000"/>
              </a:buClr>
              <a:buFont typeface="Times New Roman" panose="02020603050405020304" pitchFamily="18" charset="0"/>
              <a:buNone/>
            </a:pPr>
            <a:r>
              <a:rPr lang="ar-EG" altLang="en-US" sz="2400" dirty="0"/>
              <a:t>برامج العقوبات القطاعية</a:t>
            </a:r>
            <a:endParaRPr lang="en-US" altLang="en-US" sz="2400" dirty="0"/>
          </a:p>
        </p:txBody>
      </p:sp>
      <p:sp>
        <p:nvSpPr>
          <p:cNvPr id="55301" name="Slide Number Placeholder 5"/>
          <p:cNvSpPr>
            <a:spLocks/>
          </p:cNvSpPr>
          <p:nvPr/>
        </p:nvSpPr>
        <p:spPr bwMode="auto">
          <a:xfrm>
            <a:off x="9178925" y="6392863"/>
            <a:ext cx="4397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eaLnBrk="1" hangingPunct="1">
              <a:lnSpc>
                <a:spcPct val="100000"/>
              </a:lnSpc>
              <a:spcBef>
                <a:spcPct val="0"/>
              </a:spcBef>
              <a:buFontTx/>
              <a:buNone/>
            </a:pPr>
            <a:fld id="{3106673B-85D2-4833-A491-4C4FADCBCFE0}" type="slidenum">
              <a:rPr lang="en-GB" altLang="en-US"/>
              <a:pPr algn="r" eaLnBrk="1" hangingPunct="1">
                <a:lnSpc>
                  <a:spcPct val="100000"/>
                </a:lnSpc>
                <a:spcBef>
                  <a:spcPct val="0"/>
                </a:spcBef>
                <a:buFontTx/>
                <a:buNone/>
              </a:pPr>
              <a:t>24</a:t>
            </a:fld>
            <a:endParaRPr lang="en-GB" altLang="en-US"/>
          </a:p>
        </p:txBody>
      </p:sp>
      <p:sp>
        <p:nvSpPr>
          <p:cNvPr id="55302" name="Rectangle 12"/>
          <p:cNvSpPr>
            <a:spLocks noChangeArrowheads="1"/>
          </p:cNvSpPr>
          <p:nvPr/>
        </p:nvSpPr>
        <p:spPr bwMode="auto">
          <a:xfrm>
            <a:off x="0" y="582613"/>
            <a:ext cx="9906000" cy="707886"/>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2000" dirty="0">
                <a:solidFill>
                  <a:schemeClr val="bg1"/>
                </a:solidFill>
                <a:cs typeface="Times New Roman" panose="02020603050405020304" pitchFamily="18" charset="0"/>
              </a:rPr>
              <a:t>آخر نوع من برنامج العقوبات المالية ذات الصلة هو برنامج العقوبات القطاعية. دعونا نفهم </a:t>
            </a:r>
            <a:r>
              <a:rPr lang="ar-EG" altLang="en-US" sz="2000" dirty="0" smtClean="0">
                <a:solidFill>
                  <a:schemeClr val="bg1"/>
                </a:solidFill>
                <a:cs typeface="Times New Roman" panose="02020603050405020304" pitchFamily="18" charset="0"/>
              </a:rPr>
              <a:t>هذا النوع من خلال هدفين ألا وهما </a:t>
            </a:r>
            <a:r>
              <a:rPr lang="ar-EG" altLang="en-US" sz="2000" dirty="0">
                <a:solidFill>
                  <a:schemeClr val="bg1"/>
                </a:solidFill>
                <a:cs typeface="Times New Roman" panose="02020603050405020304" pitchFamily="18" charset="0"/>
              </a:rPr>
              <a:t>روسيا / أوكرانيا </a:t>
            </a:r>
            <a:r>
              <a:rPr lang="ar-EG" altLang="en-US" sz="2000" dirty="0" smtClean="0">
                <a:solidFill>
                  <a:schemeClr val="bg1"/>
                </a:solidFill>
                <a:cs typeface="Times New Roman" panose="02020603050405020304" pitchFamily="18" charset="0"/>
              </a:rPr>
              <a:t>وفنزويلا.</a:t>
            </a:r>
            <a:endParaRPr lang="en-US" altLang="en-US" sz="2000" dirty="0">
              <a:solidFill>
                <a:schemeClr val="bg1"/>
              </a:solidFill>
              <a:cs typeface="Times New Roman" panose="02020603050405020304" pitchFamily="18" charset="0"/>
            </a:endParaRPr>
          </a:p>
        </p:txBody>
      </p:sp>
      <p:sp>
        <p:nvSpPr>
          <p:cNvPr id="13" name="TextBox 12">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55304" name="TextBox 9"/>
          <p:cNvSpPr txBox="1">
            <a:spLocks noChangeArrowheads="1"/>
          </p:cNvSpPr>
          <p:nvPr/>
        </p:nvSpPr>
        <p:spPr bwMode="auto">
          <a:xfrm>
            <a:off x="-2973388" y="0"/>
            <a:ext cx="2759075" cy="2677656"/>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r>
              <a:rPr lang="en-US" altLang="en-US" dirty="0" smtClean="0"/>
              <a:t>Wording modification in the red box, Russia / Ukraine box and Venezuela box. By MS (01092019)</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2" name="Oval 1"/>
          <p:cNvSpPr/>
          <p:nvPr/>
        </p:nvSpPr>
        <p:spPr>
          <a:xfrm>
            <a:off x="9178925" y="0"/>
            <a:ext cx="625475" cy="590550"/>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FF0000"/>
                </a:solidFill>
              </a:rPr>
              <a:t>X</a:t>
            </a:r>
          </a:p>
        </p:txBody>
      </p:sp>
      <p:grpSp>
        <p:nvGrpSpPr>
          <p:cNvPr id="55306" name="Group 21"/>
          <p:cNvGrpSpPr>
            <a:grpSpLocks/>
          </p:cNvGrpSpPr>
          <p:nvPr/>
        </p:nvGrpSpPr>
        <p:grpSpPr bwMode="auto">
          <a:xfrm>
            <a:off x="506413" y="1747838"/>
            <a:ext cx="8824912" cy="3830138"/>
            <a:chOff x="506413" y="1747838"/>
            <a:chExt cx="8824912" cy="3829960"/>
          </a:xfrm>
        </p:grpSpPr>
        <p:sp>
          <p:nvSpPr>
            <p:cNvPr id="23" name="Rectangle 22">
              <a:extLst/>
            </p:cNvPr>
            <p:cNvSpPr/>
            <p:nvPr/>
          </p:nvSpPr>
          <p:spPr>
            <a:xfrm>
              <a:off x="506413" y="1747838"/>
              <a:ext cx="3871912" cy="611158"/>
            </a:xfrm>
            <a:prstGeom prst="rect">
              <a:avLst/>
            </a:prstGeom>
            <a:solidFill>
              <a:srgbClr val="116F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Rectangle 12">
              <a:extLst/>
            </p:cNvPr>
            <p:cNvSpPr>
              <a:spLocks noChangeArrowheads="1"/>
            </p:cNvSpPr>
            <p:nvPr/>
          </p:nvSpPr>
          <p:spPr bwMode="auto">
            <a:xfrm>
              <a:off x="1012825" y="1822447"/>
              <a:ext cx="2859088" cy="461643"/>
            </a:xfrm>
            <a:prstGeom prst="rect">
              <a:avLst/>
            </a:prstGeom>
            <a:noFill/>
            <a:ln>
              <a:noFill/>
            </a:ln>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defRPr/>
              </a:pPr>
              <a:r>
                <a:rPr lang="ar-EG" altLang="en-US" sz="2400" dirty="0">
                  <a:solidFill>
                    <a:schemeClr val="bg1"/>
                  </a:solidFill>
                  <a:cs typeface="Times New Roman" panose="02020603050405020304" pitchFamily="18" charset="0"/>
                </a:rPr>
                <a:t>روسيا / أوكرانيا</a:t>
              </a:r>
              <a:endParaRPr lang="en-US" altLang="en-US" sz="2400" dirty="0">
                <a:solidFill>
                  <a:schemeClr val="bg1">
                    <a:lumMod val="95000"/>
                  </a:schemeClr>
                </a:solidFill>
                <a:cs typeface="Times New Roman" panose="02020603050405020304" pitchFamily="18" charset="0"/>
              </a:endParaRPr>
            </a:p>
          </p:txBody>
        </p:sp>
        <p:sp>
          <p:nvSpPr>
            <p:cNvPr id="55309" name="Rectangle 12"/>
            <p:cNvSpPr>
              <a:spLocks noChangeArrowheads="1"/>
            </p:cNvSpPr>
            <p:nvPr/>
          </p:nvSpPr>
          <p:spPr bwMode="auto">
            <a:xfrm>
              <a:off x="506413" y="2352494"/>
              <a:ext cx="3871912" cy="3216115"/>
            </a:xfrm>
            <a:prstGeom prst="rect">
              <a:avLst/>
            </a:prstGeom>
            <a:solidFill>
              <a:srgbClr val="FFFFFF"/>
            </a:solidFill>
            <a:ln w="9525">
              <a:solidFill>
                <a:srgbClr val="000000"/>
              </a:solidFill>
              <a:miter lim="800000"/>
              <a:headEnd/>
              <a:tailEnd/>
            </a:ln>
          </p:spPr>
          <p:txBody>
            <a:bodyPr>
              <a:spAutoFit/>
            </a:bodyPr>
            <a:lstStyle>
              <a:lvl1pPr marL="285750" indent="-285750">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spcAft>
                  <a:spcPts val="600"/>
                </a:spcAft>
                <a:buFont typeface="Arial" panose="020B0604020202020204" pitchFamily="34" charset="0"/>
                <a:buChar char="•"/>
              </a:pPr>
              <a:r>
                <a:rPr lang="ar-EG" altLang="en-US" sz="2200" dirty="0" smtClean="0"/>
                <a:t>يتم فرض </a:t>
              </a:r>
              <a:r>
                <a:rPr lang="ar-EG" altLang="en-US" sz="2200" dirty="0"/>
                <a:t>عقوبات على بعض الكيانات العاملة في قطاعات محددة من اقتصاد الاتحاد الروسي (المؤسسات المالية والطاقة والدفاع).</a:t>
              </a:r>
            </a:p>
            <a:p>
              <a:pPr algn="r" rtl="1" eaLnBrk="1" hangingPunct="1">
                <a:spcAft>
                  <a:spcPts val="600"/>
                </a:spcAft>
                <a:buFont typeface="Arial" panose="020B0604020202020204" pitchFamily="34" charset="0"/>
                <a:buChar char="•"/>
              </a:pPr>
              <a:r>
                <a:rPr lang="ar-EG" altLang="en-US" sz="2200" dirty="0" smtClean="0"/>
                <a:t>يتم حظر </a:t>
              </a:r>
              <a:r>
                <a:rPr lang="ar-EG" altLang="en-US" sz="2200" dirty="0"/>
                <a:t>استيراد أو تصدير سلع أو خدمات أو تكنولوجيا معينة إلى أو من منطقة القرم في </a:t>
              </a:r>
              <a:r>
                <a:rPr lang="ar-EG" altLang="en-US" sz="2200" dirty="0" smtClean="0"/>
                <a:t>أوكرانيا، </a:t>
              </a:r>
              <a:r>
                <a:rPr lang="ar-EG" altLang="en-US" sz="2200" dirty="0"/>
                <a:t>وكذلك الاستثمارات الجديدة والتمويل في منطقة القرم في أوكرانيا</a:t>
              </a:r>
              <a:r>
                <a:rPr lang="ar-EG" altLang="en-US" sz="2200" dirty="0" smtClean="0"/>
                <a:t>.</a:t>
              </a:r>
              <a:endParaRPr lang="en-US" altLang="en-US" sz="2200" dirty="0"/>
            </a:p>
          </p:txBody>
        </p:sp>
        <p:sp>
          <p:nvSpPr>
            <p:cNvPr id="26" name="Rectangle 25">
              <a:extLst/>
            </p:cNvPr>
            <p:cNvSpPr/>
            <p:nvPr/>
          </p:nvSpPr>
          <p:spPr>
            <a:xfrm>
              <a:off x="5459413" y="1747838"/>
              <a:ext cx="3871912" cy="611158"/>
            </a:xfrm>
            <a:prstGeom prst="rect">
              <a:avLst/>
            </a:prstGeom>
            <a:solidFill>
              <a:srgbClr val="116F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12">
              <a:extLst/>
            </p:cNvPr>
            <p:cNvSpPr>
              <a:spLocks noChangeArrowheads="1"/>
            </p:cNvSpPr>
            <p:nvPr/>
          </p:nvSpPr>
          <p:spPr bwMode="auto">
            <a:xfrm>
              <a:off x="5965825" y="1822447"/>
              <a:ext cx="2859088" cy="461643"/>
            </a:xfrm>
            <a:prstGeom prst="rect">
              <a:avLst/>
            </a:prstGeom>
            <a:noFill/>
            <a:ln>
              <a:noFill/>
            </a:ln>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defRPr/>
              </a:pPr>
              <a:r>
                <a:rPr lang="ar-EG" altLang="en-US" sz="2400" dirty="0" smtClean="0">
                  <a:solidFill>
                    <a:schemeClr val="bg1"/>
                  </a:solidFill>
                  <a:cs typeface="Times New Roman" panose="02020603050405020304" pitchFamily="18" charset="0"/>
                </a:rPr>
                <a:t>فنزويلا</a:t>
              </a:r>
              <a:endParaRPr lang="en-US" altLang="en-US" sz="2400" dirty="0">
                <a:solidFill>
                  <a:schemeClr val="bg1">
                    <a:lumMod val="95000"/>
                  </a:schemeClr>
                </a:solidFill>
                <a:cs typeface="Times New Roman" panose="02020603050405020304" pitchFamily="18" charset="0"/>
              </a:endParaRPr>
            </a:p>
          </p:txBody>
        </p:sp>
        <p:sp>
          <p:nvSpPr>
            <p:cNvPr id="55312" name="Rectangle 12"/>
            <p:cNvSpPr>
              <a:spLocks noChangeArrowheads="1"/>
            </p:cNvSpPr>
            <p:nvPr/>
          </p:nvSpPr>
          <p:spPr bwMode="auto">
            <a:xfrm>
              <a:off x="5459413" y="2361683"/>
              <a:ext cx="3856038" cy="3216115"/>
            </a:xfrm>
            <a:prstGeom prst="rect">
              <a:avLst/>
            </a:prstGeom>
            <a:solidFill>
              <a:srgbClr val="FFFFFF"/>
            </a:solidFill>
            <a:ln w="9525">
              <a:solidFill>
                <a:srgbClr val="000000"/>
              </a:solidFill>
              <a:miter lim="800000"/>
              <a:headEnd/>
              <a:tailEnd/>
            </a:ln>
          </p:spPr>
          <p:txBody>
            <a:bodyPr>
              <a:spAutoFit/>
            </a:bodyPr>
            <a:lstStyle>
              <a:lvl1pPr marL="285750" indent="-285750">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spcAft>
                  <a:spcPts val="600"/>
                </a:spcAft>
                <a:buFont typeface="Arial" panose="020B0604020202020204" pitchFamily="34" charset="0"/>
                <a:buChar char="•"/>
              </a:pPr>
              <a:r>
                <a:rPr lang="ar-EG" altLang="en-US" sz="2200" dirty="0" smtClean="0"/>
                <a:t>يتم فرض </a:t>
              </a:r>
              <a:r>
                <a:rPr lang="ar-EG" altLang="en-US" sz="2200" dirty="0"/>
                <a:t>العقوبات على حكومة </a:t>
              </a:r>
              <a:r>
                <a:rPr lang="ar-EG" altLang="en-US" sz="2200" dirty="0" smtClean="0"/>
                <a:t>فنزويلا، </a:t>
              </a:r>
              <a:r>
                <a:rPr lang="ar-EG" altLang="en-US" sz="2200" dirty="0"/>
                <a:t>بما في ذلك البنك المركزي </a:t>
              </a:r>
              <a:r>
                <a:rPr lang="ar-EG" altLang="en-US" sz="2200" dirty="0" smtClean="0"/>
                <a:t>الفنزويلي، ووبتروليوس دي فنزويلا إس إيه </a:t>
              </a:r>
              <a:r>
                <a:rPr lang="en-US" altLang="en-US" sz="2200" dirty="0" smtClean="0"/>
                <a:t>(</a:t>
              </a:r>
              <a:r>
                <a:rPr lang="en-US" altLang="en-US" sz="2200" dirty="0"/>
                <a:t>PDVSA) </a:t>
              </a:r>
              <a:r>
                <a:rPr lang="ar-EG" altLang="en-US" sz="2200" dirty="0" smtClean="0"/>
                <a:t> والكيانات </a:t>
              </a:r>
              <a:r>
                <a:rPr lang="ar-EG" altLang="en-US" sz="2200" dirty="0"/>
                <a:t>الأخرى التي تملكها أو تسيطر عليها حكومة فنزويلا.</a:t>
              </a:r>
            </a:p>
            <a:p>
              <a:pPr algn="r" rtl="1" eaLnBrk="1" hangingPunct="1">
                <a:spcAft>
                  <a:spcPts val="600"/>
                </a:spcAft>
                <a:buFont typeface="Arial" panose="020B0604020202020204" pitchFamily="34" charset="0"/>
                <a:buChar char="•"/>
              </a:pPr>
              <a:r>
                <a:rPr lang="ar-EG" altLang="en-US" sz="2200" dirty="0" smtClean="0"/>
                <a:t>يتم </a:t>
              </a:r>
              <a:r>
                <a:rPr lang="ar-EG" altLang="en-US" sz="2200" dirty="0"/>
                <a:t>فرض قيود من قبل وزارة الخزانة الأمريكية </a:t>
              </a:r>
              <a:r>
                <a:rPr lang="ar-EG" altLang="en-US" sz="2200" dirty="0" smtClean="0"/>
                <a:t>–(</a:t>
              </a:r>
              <a:r>
                <a:rPr lang="en-US" altLang="en-US" sz="2200" dirty="0" smtClean="0"/>
                <a:t>OFAC </a:t>
              </a:r>
              <a:r>
                <a:rPr lang="ar-EG" altLang="en-US" sz="2200" dirty="0" smtClean="0"/>
                <a:t>)</a:t>
              </a:r>
              <a:r>
                <a:rPr lang="en-US" altLang="en-US" sz="2200" dirty="0" smtClean="0"/>
                <a:t>، </a:t>
              </a:r>
              <a:r>
                <a:rPr lang="ar-EG" altLang="en-US" sz="2200" dirty="0"/>
                <a:t>الأمر الذي يتطلب حجب ممتلكات حكومة فنزويلا.</a:t>
              </a:r>
              <a:endParaRPr lang="en-US" altLang="en-US" sz="2200" dirty="0"/>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1"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542925"/>
            <a:ext cx="10496551"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Slide Number Placeholder 2"/>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E4387AFC-D917-40B8-8C4B-E214526D94F6}" type="slidenum">
              <a:rPr lang="en-GB" altLang="en-US" smtClean="0"/>
              <a:pPr/>
              <a:t>25</a:t>
            </a:fld>
            <a:endParaRPr lang="en-GB" altLang="en-US" smtClean="0"/>
          </a:p>
        </p:txBody>
      </p:sp>
      <p:sp>
        <p:nvSpPr>
          <p:cNvPr id="57348" name="Rectangle 10"/>
          <p:cNvSpPr txBox="1">
            <a:spLocks noChangeArrowheads="1"/>
          </p:cNvSpPr>
          <p:nvPr/>
        </p:nvSpPr>
        <p:spPr bwMode="auto">
          <a:xfrm>
            <a:off x="0" y="74613"/>
            <a:ext cx="99060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0688" indent="-420688">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400" b="1" dirty="0">
                <a:solidFill>
                  <a:srgbClr val="000F33"/>
                </a:solidFill>
              </a:rPr>
              <a:t>الموضوع 3: </a:t>
            </a:r>
            <a:r>
              <a:rPr lang="ar-EG" altLang="en-US" sz="2400" b="1" dirty="0">
                <a:solidFill>
                  <a:srgbClr val="000F33"/>
                </a:solidFill>
              </a:rPr>
              <a:t>سياسة العقوبات العالمية الصادرة من البنك الأهلي </a:t>
            </a:r>
            <a:r>
              <a:rPr lang="ar-EG" altLang="en-US" sz="2400" b="1">
                <a:solidFill>
                  <a:srgbClr val="000F33"/>
                </a:solidFill>
              </a:rPr>
              <a:t>القطري </a:t>
            </a:r>
            <a:r>
              <a:rPr lang="ar-EG" altLang="en-US" sz="2400" b="1" smtClean="0">
                <a:solidFill>
                  <a:srgbClr val="000F33"/>
                </a:solidFill>
              </a:rPr>
              <a:t>(</a:t>
            </a:r>
            <a:r>
              <a:rPr lang="en-US" altLang="en-US" sz="2400" b="1" smtClean="0">
                <a:solidFill>
                  <a:srgbClr val="000F33"/>
                </a:solidFill>
              </a:rPr>
              <a:t>QNB</a:t>
            </a:r>
            <a:r>
              <a:rPr lang="ar-EG" altLang="en-US" sz="2400" b="1" smtClean="0">
                <a:solidFill>
                  <a:srgbClr val="000F33"/>
                </a:solidFill>
              </a:rPr>
              <a:t>)</a:t>
            </a:r>
            <a:endParaRPr lang="en-US" altLang="en-US" sz="2400" b="1" dirty="0">
              <a:solidFill>
                <a:srgbClr val="000F33"/>
              </a:solidFill>
            </a:endParaRPr>
          </a:p>
        </p:txBody>
      </p:sp>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5735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32813" t="43099" r="25880" b="21615"/>
          <a:stretch/>
        </p:blipFill>
        <p:spPr>
          <a:xfrm>
            <a:off x="183356" y="897315"/>
            <a:ext cx="9215438" cy="6297781"/>
          </a:xfrm>
          <a:prstGeom prst="rect">
            <a:avLst/>
          </a:prstGeom>
          <a:ln>
            <a:noFill/>
          </a:ln>
        </p:spPr>
      </p:pic>
      <p:sp>
        <p:nvSpPr>
          <p:cNvPr id="59395"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0701A081-15E0-4F89-835E-9A04D0136038}" type="slidenum">
              <a:rPr lang="en-GB" altLang="en-US" smtClean="0"/>
              <a:pPr>
                <a:lnSpc>
                  <a:spcPct val="100000"/>
                </a:lnSpc>
                <a:spcBef>
                  <a:spcPct val="0"/>
                </a:spcBef>
                <a:buFontTx/>
                <a:buNone/>
              </a:pPr>
              <a:t>26</a:t>
            </a:fld>
            <a:endParaRPr lang="en-GB" altLang="en-US" smtClean="0"/>
          </a:p>
        </p:txBody>
      </p:sp>
      <p:sp>
        <p:nvSpPr>
          <p:cNvPr id="6" name="TextBox 5">
            <a:extLst/>
          </p:cNvPr>
          <p:cNvSpPr txBox="1"/>
          <p:nvPr/>
        </p:nvSpPr>
        <p:spPr>
          <a:xfrm>
            <a:off x="10120313" y="0"/>
            <a:ext cx="2759075" cy="3785652"/>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err="1"/>
              <a:t>Viz</a:t>
            </a:r>
            <a:r>
              <a:rPr b="1" u="sng" dirty="0"/>
              <a:t> </a:t>
            </a:r>
            <a:r>
              <a:rPr b="1" u="sng" dirty="0" smtClean="0"/>
              <a:t>Notes</a:t>
            </a:r>
            <a:endParaRPr lang="en-US" b="1" u="sng" dirty="0" smtClean="0"/>
          </a:p>
          <a:p>
            <a:pPr eaLnBrk="1" hangingPunct="1">
              <a:defRPr b="1" u="sng"/>
            </a:pPr>
            <a:endParaRPr lang="en-US" b="1" u="sng" dirty="0"/>
          </a:p>
          <a:p>
            <a:pPr eaLnBrk="1" hangingPunct="1">
              <a:defRPr b="1" u="sng"/>
            </a:pPr>
            <a:r>
              <a:rPr lang="en-US" b="1" u="sng" dirty="0" smtClean="0"/>
              <a:t>Animate the magnifying glass going over the map and also over the text written on this slide</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59397" name="TextBox 9"/>
          <p:cNvSpPr txBox="1">
            <a:spLocks noChangeArrowheads="1"/>
          </p:cNvSpPr>
          <p:nvPr/>
        </p:nvSpPr>
        <p:spPr bwMode="auto">
          <a:xfrm>
            <a:off x="-2973388" y="0"/>
            <a:ext cx="2759075" cy="1938992"/>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r>
              <a:rPr lang="en-US" altLang="en-US" dirty="0"/>
              <a:t>This message is very important. Please make it on a way that it really calls audience attention.</a:t>
            </a:r>
          </a:p>
          <a:p>
            <a:pPr eaLnBrk="1" hangingPunct="1"/>
            <a:endParaRPr lang="en-US" altLang="en-US" dirty="0" smtClean="0"/>
          </a:p>
          <a:p>
            <a:pPr eaLnBrk="1" hangingPunct="1"/>
            <a:r>
              <a:rPr lang="en-US" altLang="en-US" dirty="0" err="1" smtClean="0"/>
              <a:t>Imarticus</a:t>
            </a:r>
            <a:r>
              <a:rPr lang="en-US" altLang="en-US" dirty="0" smtClean="0"/>
              <a:t> – Done. Also will be animated in the final product </a:t>
            </a:r>
            <a:endParaRPr lang="en-US" altLang="en-US" dirty="0"/>
          </a:p>
          <a:p>
            <a:pPr eaLnBrk="1" hangingPunct="1"/>
            <a:endParaRPr lang="en-US" altLang="en-US" dirty="0"/>
          </a:p>
          <a:p>
            <a:pPr eaLnBrk="1" hangingPunct="1"/>
            <a:endParaRPr lang="en-US" altLang="en-US" dirty="0"/>
          </a:p>
        </p:txBody>
      </p:sp>
      <p:sp>
        <p:nvSpPr>
          <p:cNvPr id="2" name="Rectangle 1"/>
          <p:cNvSpPr/>
          <p:nvPr/>
        </p:nvSpPr>
        <p:spPr>
          <a:xfrm>
            <a:off x="1871913" y="1366025"/>
            <a:ext cx="6282489" cy="1446550"/>
          </a:xfrm>
          <a:prstGeom prst="rect">
            <a:avLst/>
          </a:prstGeom>
        </p:spPr>
        <p:txBody>
          <a:bodyPr wrap="square">
            <a:spAutoFit/>
          </a:bodyPr>
          <a:lstStyle/>
          <a:p>
            <a:pPr algn="ctr" rtl="1"/>
            <a:r>
              <a:rPr lang="ar-EG" altLang="en-US" sz="2000" dirty="0" smtClean="0"/>
              <a:t>تلتزم مجموعة </a:t>
            </a:r>
            <a:r>
              <a:rPr lang="ar-EG" altLang="en-US" sz="2000" dirty="0"/>
              <a:t>البنك </a:t>
            </a:r>
            <a:r>
              <a:rPr lang="ar-EG" altLang="en-US" sz="2000" dirty="0"/>
              <a:t>الأهلي </a:t>
            </a:r>
            <a:r>
              <a:rPr lang="ar-EG" altLang="en-US" sz="2000"/>
              <a:t>القطري </a:t>
            </a:r>
            <a:r>
              <a:rPr lang="ar-EG" altLang="en-US" sz="2000" smtClean="0"/>
              <a:t>(</a:t>
            </a:r>
            <a:r>
              <a:rPr lang="en-US" altLang="en-US" sz="2000" smtClean="0"/>
              <a:t>QNB</a:t>
            </a:r>
            <a:r>
              <a:rPr lang="ar-EG" altLang="en-US" sz="2000" smtClean="0"/>
              <a:t>)</a:t>
            </a:r>
            <a:r>
              <a:rPr lang="en-US" altLang="en-US" sz="2000" smtClean="0"/>
              <a:t> </a:t>
            </a:r>
            <a:endParaRPr lang="en-US" altLang="en-US" sz="2000" dirty="0" smtClean="0"/>
          </a:p>
          <a:p>
            <a:pPr algn="ctr"/>
            <a:r>
              <a:rPr lang="ar-EG" altLang="en-US" sz="2800" b="1" dirty="0" smtClean="0">
                <a:solidFill>
                  <a:srgbClr val="870052"/>
                </a:solidFill>
              </a:rPr>
              <a:t>بالامتثال الكامل </a:t>
            </a:r>
            <a:endParaRPr lang="en-US" altLang="en-US" sz="2800" b="1" dirty="0" smtClean="0">
              <a:solidFill>
                <a:srgbClr val="870052"/>
              </a:solidFill>
            </a:endParaRPr>
          </a:p>
          <a:p>
            <a:pPr algn="ctr"/>
            <a:r>
              <a:rPr lang="ar-EG" altLang="en-US" sz="2000" dirty="0" smtClean="0"/>
              <a:t>للوائح العقوبات في </a:t>
            </a:r>
            <a:br>
              <a:rPr lang="ar-EG" altLang="en-US" sz="2000" dirty="0" smtClean="0"/>
            </a:br>
            <a:r>
              <a:rPr lang="ar-EG" altLang="en-US" sz="2000" dirty="0" smtClean="0"/>
              <a:t>الاختصاصات القضائية التي تعمل فيها</a:t>
            </a:r>
            <a:endParaRPr lang="en-US" sz="2000" dirty="0"/>
          </a:p>
        </p:txBody>
      </p:sp>
      <p:pic>
        <p:nvPicPr>
          <p:cNvPr id="2054" name="Picture 6" descr="Image result for white magnifying glass icon WHITE  background"/>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81" y="2523356"/>
            <a:ext cx="4228833" cy="42288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ompliance icon"/>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248" t="72727" r="68890" b="5637"/>
          <a:stretch/>
        </p:blipFill>
        <p:spPr bwMode="auto">
          <a:xfrm>
            <a:off x="8154402" y="985994"/>
            <a:ext cx="1721118" cy="17032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Compliance icon"/>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8231" t="72727" r="9651" b="5751"/>
          <a:stretch/>
        </p:blipFill>
        <p:spPr bwMode="auto">
          <a:xfrm>
            <a:off x="8179724" y="2777956"/>
            <a:ext cx="1741264" cy="169429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Compliance icon"/>
          <p:cNvPicPr>
            <a:picLocks noChangeAspect="1" noChangeArrowheads="1"/>
          </p:cNvPicPr>
          <p:nvPr/>
        </p:nvPicPr>
        <p:blipFill rotWithShape="1">
          <a:blip r:embed="rId5">
            <a:extLst>
              <a:ext uri="{28A0092B-C50C-407E-A947-70E740481C1C}">
                <a14:useLocalDpi xmlns:a14="http://schemas.microsoft.com/office/drawing/2010/main" val="0"/>
              </a:ext>
            </a:extLst>
          </a:blip>
          <a:srcRect l="38654" t="44617" r="38386" b="33901"/>
          <a:stretch/>
        </p:blipFill>
        <p:spPr bwMode="auto">
          <a:xfrm>
            <a:off x="8208565" y="4575883"/>
            <a:ext cx="1712423" cy="1602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QNB"/>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080" t="30490" r="1080" b="17285"/>
          <a:stretch/>
        </p:blipFill>
        <p:spPr bwMode="auto">
          <a:xfrm>
            <a:off x="4006782" y="688975"/>
            <a:ext cx="2061393" cy="7349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0"/>
          <p:cNvSpPr txBox="1">
            <a:spLocks noChangeArrowheads="1"/>
          </p:cNvSpPr>
          <p:nvPr/>
        </p:nvSpPr>
        <p:spPr bwMode="auto">
          <a:xfrm>
            <a:off x="0" y="74613"/>
            <a:ext cx="99060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0688" indent="-420688">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400" b="1" dirty="0" smtClean="0">
                <a:solidFill>
                  <a:srgbClr val="000F33"/>
                </a:solidFill>
              </a:rPr>
              <a:t>سياسة </a:t>
            </a:r>
            <a:r>
              <a:rPr lang="ar-EG" altLang="en-US" sz="2400" b="1" dirty="0">
                <a:solidFill>
                  <a:srgbClr val="000F33"/>
                </a:solidFill>
              </a:rPr>
              <a:t>العقوبات العالمية الصادرة من البنك الأهلي </a:t>
            </a:r>
            <a:r>
              <a:rPr lang="ar-EG" altLang="en-US" sz="2400" b="1">
                <a:solidFill>
                  <a:srgbClr val="000F33"/>
                </a:solidFill>
              </a:rPr>
              <a:t>القطري </a:t>
            </a:r>
            <a:r>
              <a:rPr lang="ar-EG" altLang="en-US" sz="2400" b="1" smtClean="0">
                <a:solidFill>
                  <a:srgbClr val="000F33"/>
                </a:solidFill>
              </a:rPr>
              <a:t>(</a:t>
            </a:r>
            <a:r>
              <a:rPr lang="en-US" altLang="en-US" sz="2400" b="1" smtClean="0">
                <a:solidFill>
                  <a:srgbClr val="000F33"/>
                </a:solidFill>
              </a:rPr>
              <a:t>QNB</a:t>
            </a:r>
            <a:r>
              <a:rPr lang="ar-EG" altLang="en-US" sz="2400" b="1" smtClean="0">
                <a:solidFill>
                  <a:srgbClr val="000F33"/>
                </a:solidFill>
              </a:rPr>
              <a:t>)</a:t>
            </a:r>
            <a:endParaRPr lang="en-US" altLang="en-US" sz="2400" b="1" dirty="0">
              <a:solidFill>
                <a:srgbClr val="000F33"/>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85" y="573088"/>
            <a:ext cx="10533785" cy="617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C3DCC29-BEA6-4370-8B06-255B603942AE}" type="slidenum">
              <a:rPr lang="en-GB" altLang="en-US" smtClean="0"/>
              <a:pPr/>
              <a:t>27</a:t>
            </a:fld>
            <a:endParaRPr lang="en-GB" altLang="en-US" smtClean="0"/>
          </a:p>
        </p:txBody>
      </p:sp>
      <p:sp>
        <p:nvSpPr>
          <p:cNvPr id="61443" name="Rectangle 8"/>
          <p:cNvSpPr txBox="1">
            <a:spLocks/>
          </p:cNvSpPr>
          <p:nvPr/>
        </p:nvSpPr>
        <p:spPr bwMode="auto">
          <a:xfrm>
            <a:off x="68263" y="185738"/>
            <a:ext cx="9331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000" b="1" dirty="0" smtClean="0">
                <a:solidFill>
                  <a:srgbClr val="000F33"/>
                </a:solidFill>
              </a:rPr>
              <a:t>أهداف سياسة العقوبات الصادرة </a:t>
            </a:r>
            <a:r>
              <a:rPr lang="ar-EG" altLang="en-US" sz="2000" b="1" dirty="0">
                <a:solidFill>
                  <a:srgbClr val="000F33"/>
                </a:solidFill>
              </a:rPr>
              <a:t>من البنك الأهلي </a:t>
            </a:r>
            <a:r>
              <a:rPr lang="ar-EG" altLang="en-US" sz="2000" b="1">
                <a:solidFill>
                  <a:srgbClr val="000F33"/>
                </a:solidFill>
              </a:rPr>
              <a:t>القطري </a:t>
            </a:r>
            <a:r>
              <a:rPr lang="ar-EG" altLang="en-US" sz="2000" b="1" smtClean="0">
                <a:solidFill>
                  <a:srgbClr val="000F33"/>
                </a:solidFill>
              </a:rPr>
              <a:t>(</a:t>
            </a:r>
            <a:r>
              <a:rPr lang="en-US" altLang="en-US" sz="2000" b="1" smtClean="0">
                <a:solidFill>
                  <a:srgbClr val="000F33"/>
                </a:solidFill>
              </a:rPr>
              <a:t>QNB</a:t>
            </a:r>
            <a:r>
              <a:rPr lang="ar-EG" altLang="en-US" sz="2000" b="1" smtClean="0">
                <a:solidFill>
                  <a:srgbClr val="000F33"/>
                </a:solidFill>
              </a:rPr>
              <a:t>)</a:t>
            </a:r>
            <a:endParaRPr lang="en-US" altLang="en-US" sz="2000" b="1" dirty="0">
              <a:solidFill>
                <a:srgbClr val="000F33"/>
              </a:solidFill>
            </a:endParaRPr>
          </a:p>
        </p:txBody>
      </p:sp>
      <p:grpSp>
        <p:nvGrpSpPr>
          <p:cNvPr id="61444" name="Group 1"/>
          <p:cNvGrpSpPr>
            <a:grpSpLocks/>
          </p:cNvGrpSpPr>
          <p:nvPr/>
        </p:nvGrpSpPr>
        <p:grpSpPr bwMode="auto">
          <a:xfrm>
            <a:off x="215399" y="1306511"/>
            <a:ext cx="9409113" cy="3992562"/>
            <a:chOff x="209550" y="906233"/>
            <a:chExt cx="9409113" cy="3991777"/>
          </a:xfrm>
        </p:grpSpPr>
        <p:sp>
          <p:nvSpPr>
            <p:cNvPr id="5" name="Rectangle: Diagonal Corners Snipped 4">
              <a:extLst/>
            </p:cNvPr>
            <p:cNvSpPr/>
            <p:nvPr/>
          </p:nvSpPr>
          <p:spPr>
            <a:xfrm>
              <a:off x="209550" y="2072816"/>
              <a:ext cx="2962275" cy="2825194"/>
            </a:xfrm>
            <a:prstGeom prst="snip2DiagRect">
              <a:avLst/>
            </a:prstGeom>
            <a:solidFill>
              <a:srgbClr val="000F3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Diagonal Corners Snipped 5">
              <a:extLst/>
            </p:cNvPr>
            <p:cNvSpPr/>
            <p:nvPr/>
          </p:nvSpPr>
          <p:spPr>
            <a:xfrm>
              <a:off x="3471863" y="2072816"/>
              <a:ext cx="2962275" cy="2825194"/>
            </a:xfrm>
            <a:prstGeom prst="snip2DiagRect">
              <a:avLst/>
            </a:prstGeom>
            <a:solidFill>
              <a:srgbClr val="000F3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Diagonal Corners Snipped 6">
              <a:extLst/>
            </p:cNvPr>
            <p:cNvSpPr/>
            <p:nvPr/>
          </p:nvSpPr>
          <p:spPr>
            <a:xfrm>
              <a:off x="6656388" y="2072816"/>
              <a:ext cx="2962275" cy="2825194"/>
            </a:xfrm>
            <a:prstGeom prst="snip2DiagRect">
              <a:avLst/>
            </a:prstGeom>
            <a:solidFill>
              <a:srgbClr val="000F3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Oval 7">
              <a:extLst/>
            </p:cNvPr>
            <p:cNvSpPr/>
            <p:nvPr/>
          </p:nvSpPr>
          <p:spPr>
            <a:xfrm>
              <a:off x="849313" y="906233"/>
              <a:ext cx="1371600" cy="137133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Oval 8">
              <a:extLst/>
            </p:cNvPr>
            <p:cNvSpPr/>
            <p:nvPr/>
          </p:nvSpPr>
          <p:spPr>
            <a:xfrm>
              <a:off x="4213225" y="914168"/>
              <a:ext cx="1371600" cy="137133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 name="Oval 9">
              <a:extLst/>
            </p:cNvPr>
            <p:cNvSpPr/>
            <p:nvPr/>
          </p:nvSpPr>
          <p:spPr>
            <a:xfrm>
              <a:off x="7388225" y="969721"/>
              <a:ext cx="1371600" cy="137133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1456" name="Rectangle 29"/>
            <p:cNvSpPr>
              <a:spLocks noChangeArrowheads="1"/>
            </p:cNvSpPr>
            <p:nvPr/>
          </p:nvSpPr>
          <p:spPr bwMode="auto">
            <a:xfrm>
              <a:off x="216076" y="3011814"/>
              <a:ext cx="2871788" cy="163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r>
                <a:rPr lang="ar-EG" altLang="en-US" sz="2000" dirty="0" smtClean="0">
                  <a:solidFill>
                    <a:schemeClr val="bg1"/>
                  </a:solidFill>
                  <a:cs typeface="Times New Roman" panose="02020603050405020304" pitchFamily="18" charset="0"/>
                </a:rPr>
                <a:t>لحماية سمعة مجموعة البنك القطري </a:t>
              </a:r>
              <a:r>
                <a:rPr lang="ar-EG" altLang="en-US" sz="2000" smtClean="0">
                  <a:solidFill>
                    <a:schemeClr val="bg1"/>
                  </a:solidFill>
                  <a:cs typeface="Times New Roman" panose="02020603050405020304" pitchFamily="18" charset="0"/>
                </a:rPr>
                <a:t>الأهلي (</a:t>
              </a:r>
              <a:r>
                <a:rPr lang="en-US" altLang="en-US" sz="2000" smtClean="0">
                  <a:solidFill>
                    <a:schemeClr val="bg1"/>
                  </a:solidFill>
                  <a:cs typeface="Times New Roman" panose="02020603050405020304" pitchFamily="18" charset="0"/>
                </a:rPr>
                <a:t>QNB</a:t>
              </a:r>
              <a:r>
                <a:rPr lang="ar-EG" altLang="en-US" sz="2000" smtClean="0">
                  <a:solidFill>
                    <a:schemeClr val="bg1"/>
                  </a:solidFill>
                  <a:cs typeface="Times New Roman" panose="02020603050405020304" pitchFamily="18" charset="0"/>
                </a:rPr>
                <a:t>) </a:t>
              </a:r>
              <a:r>
                <a:rPr lang="en-US" altLang="en-US" sz="2000" smtClean="0">
                  <a:solidFill>
                    <a:schemeClr val="bg1"/>
                  </a:solidFill>
                  <a:cs typeface="Times New Roman" panose="02020603050405020304" pitchFamily="18" charset="0"/>
                </a:rPr>
                <a:t> </a:t>
              </a:r>
              <a:r>
                <a:rPr lang="ar-EG" altLang="en-US" sz="2000" dirty="0" smtClean="0">
                  <a:solidFill>
                    <a:schemeClr val="bg1"/>
                  </a:solidFill>
                  <a:cs typeface="Times New Roman" panose="02020603050405020304" pitchFamily="18" charset="0"/>
                </a:rPr>
                <a:t>من </a:t>
              </a:r>
              <a:r>
                <a:rPr lang="ar-EG" altLang="en-US" sz="2000" dirty="0">
                  <a:solidFill>
                    <a:schemeClr val="bg1"/>
                  </a:solidFill>
                  <a:cs typeface="Times New Roman" panose="02020603050405020304" pitchFamily="18" charset="0"/>
                </a:rPr>
                <a:t>التورط أو مزاولة الأعمال التجارية مع أو نيابة عن أي فرد أو </a:t>
              </a:r>
              <a:r>
                <a:rPr lang="ar-EG" altLang="en-US" sz="2000" dirty="0" smtClean="0">
                  <a:solidFill>
                    <a:schemeClr val="bg1"/>
                  </a:solidFill>
                  <a:cs typeface="Times New Roman" panose="02020603050405020304" pitchFamily="18" charset="0"/>
                </a:rPr>
                <a:t>كيان خاضع للعقوبة.</a:t>
              </a:r>
              <a:endParaRPr lang="en-US" altLang="en-US" sz="2000" dirty="0">
                <a:solidFill>
                  <a:schemeClr val="bg1"/>
                </a:solidFill>
                <a:cs typeface="Times New Roman" panose="02020603050405020304" pitchFamily="18" charset="0"/>
              </a:endParaRPr>
            </a:p>
          </p:txBody>
        </p:sp>
        <p:sp>
          <p:nvSpPr>
            <p:cNvPr id="61457" name="Rectangle 29"/>
            <p:cNvSpPr>
              <a:spLocks noChangeArrowheads="1"/>
            </p:cNvSpPr>
            <p:nvPr/>
          </p:nvSpPr>
          <p:spPr bwMode="auto">
            <a:xfrm>
              <a:off x="3522839" y="2889576"/>
              <a:ext cx="2873375" cy="193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r>
                <a:rPr lang="ar-EG" altLang="en-US" sz="2000" dirty="0">
                  <a:solidFill>
                    <a:schemeClr val="bg1"/>
                  </a:solidFill>
                  <a:cs typeface="Times New Roman" panose="02020603050405020304" pitchFamily="18" charset="0"/>
                </a:rPr>
                <a:t>لمنع مجموعة البنك القطري </a:t>
              </a:r>
              <a:r>
                <a:rPr lang="ar-EG" altLang="en-US" sz="2000">
                  <a:solidFill>
                    <a:schemeClr val="bg1"/>
                  </a:solidFill>
                  <a:cs typeface="Times New Roman" panose="02020603050405020304" pitchFamily="18" charset="0"/>
                </a:rPr>
                <a:t>الأهلي </a:t>
              </a:r>
              <a:r>
                <a:rPr lang="ar-EG" altLang="en-US" sz="2000" smtClean="0">
                  <a:solidFill>
                    <a:schemeClr val="bg1"/>
                  </a:solidFill>
                  <a:cs typeface="Times New Roman" panose="02020603050405020304" pitchFamily="18" charset="0"/>
                </a:rPr>
                <a:t>(</a:t>
              </a:r>
              <a:r>
                <a:rPr lang="en-US" altLang="en-US" sz="2000" smtClean="0">
                  <a:solidFill>
                    <a:schemeClr val="bg1"/>
                  </a:solidFill>
                  <a:cs typeface="Times New Roman" panose="02020603050405020304" pitchFamily="18" charset="0"/>
                </a:rPr>
                <a:t>QNB</a:t>
              </a:r>
              <a:r>
                <a:rPr lang="ar-EG" altLang="en-US" sz="2000" smtClean="0">
                  <a:solidFill>
                    <a:schemeClr val="bg1"/>
                  </a:solidFill>
                  <a:cs typeface="Times New Roman" panose="02020603050405020304" pitchFamily="18" charset="0"/>
                </a:rPr>
                <a:t>) </a:t>
              </a:r>
              <a:r>
                <a:rPr lang="ar-EG" altLang="en-US" sz="2000" dirty="0" smtClean="0">
                  <a:solidFill>
                    <a:schemeClr val="bg1"/>
                  </a:solidFill>
                  <a:cs typeface="Times New Roman" panose="02020603050405020304" pitchFamily="18" charset="0"/>
                </a:rPr>
                <a:t>من </a:t>
              </a:r>
              <a:r>
                <a:rPr lang="ar-EG" altLang="en-US" sz="2000" dirty="0">
                  <a:solidFill>
                    <a:schemeClr val="bg1"/>
                  </a:solidFill>
                  <a:cs typeface="Times New Roman" panose="02020603050405020304" pitchFamily="18" charset="0"/>
                </a:rPr>
                <a:t>أي مخاطر مالية من خلال التعرض لأية عقوبات مرتبطة بأي خرق لأي برنامج عقوبات قد تكون قابلة للتطبيق.</a:t>
              </a:r>
              <a:endParaRPr lang="en-US" altLang="en-US" sz="2000" dirty="0">
                <a:solidFill>
                  <a:schemeClr val="bg1"/>
                </a:solidFill>
                <a:cs typeface="Times New Roman" panose="02020603050405020304" pitchFamily="18" charset="0"/>
              </a:endParaRPr>
            </a:p>
          </p:txBody>
        </p:sp>
        <p:sp>
          <p:nvSpPr>
            <p:cNvPr id="61458" name="Rectangle 29"/>
            <p:cNvSpPr>
              <a:spLocks noChangeArrowheads="1"/>
            </p:cNvSpPr>
            <p:nvPr/>
          </p:nvSpPr>
          <p:spPr bwMode="auto">
            <a:xfrm>
              <a:off x="6707364" y="3135639"/>
              <a:ext cx="2873375" cy="101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r>
                <a:rPr lang="ar-EG" altLang="en-US" sz="2000" dirty="0">
                  <a:solidFill>
                    <a:schemeClr val="bg1"/>
                  </a:solidFill>
                  <a:cs typeface="Times New Roman" panose="02020603050405020304" pitchFamily="18" charset="0"/>
                </a:rPr>
                <a:t>لحماية أموال العملاء من الحجز أو التجميد بسبب انتهاكات للعقوبات الدولية أو المحلية</a:t>
              </a:r>
              <a:endParaRPr lang="en-US" altLang="en-US" sz="2000" dirty="0">
                <a:solidFill>
                  <a:schemeClr val="bg1"/>
                </a:solidFill>
                <a:cs typeface="Times New Roman" panose="02020603050405020304" pitchFamily="18" charset="0"/>
              </a:endParaRPr>
            </a:p>
          </p:txBody>
        </p:sp>
        <p:pic>
          <p:nvPicPr>
            <p:cNvPr id="61459" name="Picture 14"/>
            <p:cNvPicPr>
              <a:picLocks noChangeAspect="1" noChangeArrowheads="1"/>
            </p:cNvPicPr>
            <p:nvPr/>
          </p:nvPicPr>
          <p:blipFill>
            <a:blip r:embed="rId4">
              <a:extLst>
                <a:ext uri="{28A0092B-C50C-407E-A947-70E740481C1C}">
                  <a14:useLocalDpi xmlns:a14="http://schemas.microsoft.com/office/drawing/2010/main" val="0"/>
                </a:ext>
              </a:extLst>
            </a:blip>
            <a:srcRect l="11145" r="12325" b="5640"/>
            <a:stretch>
              <a:fillRect/>
            </a:stretch>
          </p:blipFill>
          <p:spPr bwMode="auto">
            <a:xfrm>
              <a:off x="1103846" y="1069746"/>
              <a:ext cx="7731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7233" y="1008741"/>
              <a:ext cx="10223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634" y="1133193"/>
              <a:ext cx="8318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5" name="Rectangle 1"/>
          <p:cNvSpPr>
            <a:spLocks noChangeArrowheads="1"/>
          </p:cNvSpPr>
          <p:nvPr/>
        </p:nvSpPr>
        <p:spPr bwMode="auto">
          <a:xfrm>
            <a:off x="269875" y="5629275"/>
            <a:ext cx="9409113" cy="715089"/>
          </a:xfrm>
          <a:prstGeom prst="roundRect">
            <a:avLst>
              <a:gd name="adj" fmla="val 16667"/>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a:r>
              <a:rPr lang="ar-EG" altLang="en-US" sz="1800" dirty="0"/>
              <a:t>تعزيز نزاهة مجموعة البنك القطري </a:t>
            </a:r>
            <a:r>
              <a:rPr lang="ar-EG" altLang="en-US" sz="1800"/>
              <a:t>الأهلي </a:t>
            </a:r>
            <a:r>
              <a:rPr lang="ar-EG" altLang="en-US" sz="1800" smtClean="0"/>
              <a:t>(</a:t>
            </a:r>
            <a:r>
              <a:rPr lang="en-US" altLang="en-US" sz="1800" smtClean="0"/>
              <a:t>QNB</a:t>
            </a:r>
            <a:r>
              <a:rPr lang="ar-EG" altLang="en-US" sz="1800" smtClean="0"/>
              <a:t>) </a:t>
            </a:r>
            <a:r>
              <a:rPr lang="ar-EG" altLang="en-US" sz="1800" dirty="0"/>
              <a:t>في الأسواق المالية ، فيما يتعلق بمساهميها وأصحاب المصالح والموظفين وجميع الأطراف ذات الصلة.</a:t>
            </a:r>
            <a:endParaRPr lang="en-US" altLang="en-US" sz="1800" dirty="0"/>
          </a:p>
        </p:txBody>
      </p:sp>
      <p:sp>
        <p:nvSpPr>
          <p:cNvPr id="17" name="TextBox 1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6144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61448" name="Rectangle 1"/>
          <p:cNvSpPr>
            <a:spLocks noChangeArrowheads="1"/>
          </p:cNvSpPr>
          <p:nvPr/>
        </p:nvSpPr>
        <p:spPr bwMode="auto">
          <a:xfrm>
            <a:off x="0" y="523875"/>
            <a:ext cx="9906000" cy="400050"/>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a:r>
              <a:rPr lang="ar-EG" altLang="en-US" sz="2000" dirty="0">
                <a:solidFill>
                  <a:schemeClr val="bg1"/>
                </a:solidFill>
              </a:rPr>
              <a:t>دعونا نفهم بإيجاز الأهداف السياسية لعقوبات </a:t>
            </a:r>
            <a:r>
              <a:rPr lang="ar-EG" altLang="en-US" sz="2000" dirty="0" smtClean="0">
                <a:solidFill>
                  <a:schemeClr val="bg1"/>
                </a:solidFill>
              </a:rPr>
              <a:t>العمليات، ألا وهي</a:t>
            </a:r>
            <a:r>
              <a:rPr lang="ar-EG" altLang="en-US" sz="2000" dirty="0">
                <a:solidFill>
                  <a:schemeClr val="bg1"/>
                </a:solidFill>
              </a:rPr>
              <a:t>:</a:t>
            </a:r>
            <a:endParaRPr lang="en-US" altLang="en-US" sz="2000" dirty="0">
              <a:solidFill>
                <a:schemeClr val="bg1"/>
              </a:solidFill>
            </a:endParaRPr>
          </a:p>
        </p:txBody>
      </p:sp>
      <p:sp>
        <p:nvSpPr>
          <p:cNvPr id="3" name="Left Brace 2">
            <a:extLst/>
          </p:cNvPr>
          <p:cNvSpPr/>
          <p:nvPr/>
        </p:nvSpPr>
        <p:spPr>
          <a:xfrm rot="16200000">
            <a:off x="4759325" y="1481138"/>
            <a:ext cx="420687" cy="7691438"/>
          </a:xfrm>
          <a:prstGeom prst="leftBrace">
            <a:avLst/>
          </a:prstGeom>
          <a:ln w="38100">
            <a:solidFill>
              <a:srgbClr val="000F3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sanctions 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 y="687211"/>
            <a:ext cx="9786779" cy="550746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4921236"/>
            <a:ext cx="9825037" cy="1356657"/>
          </a:xfrm>
          <a:prstGeom prst="rect">
            <a:avLst/>
          </a:prstGeom>
          <a:solidFill>
            <a:schemeClr val="accent1">
              <a:lumMod val="20000"/>
              <a:lumOff val="80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5F9CB4F-348C-4DFB-ADCE-12D8CC0DD14D}" type="slidenum">
              <a:rPr lang="en-GB" altLang="en-US" smtClean="0"/>
              <a:pPr/>
              <a:t>28</a:t>
            </a:fld>
            <a:endParaRPr lang="en-GB" altLang="en-US" smtClean="0"/>
          </a:p>
        </p:txBody>
      </p:sp>
      <p:sp>
        <p:nvSpPr>
          <p:cNvPr id="63492" name="TextBox 3"/>
          <p:cNvSpPr txBox="1">
            <a:spLocks noChangeArrowheads="1"/>
          </p:cNvSpPr>
          <p:nvPr/>
        </p:nvSpPr>
        <p:spPr bwMode="auto">
          <a:xfrm>
            <a:off x="10120313" y="0"/>
            <a:ext cx="2759075" cy="461665"/>
          </a:xfrm>
          <a:prstGeom prst="rect">
            <a:avLst/>
          </a:prstGeom>
          <a:solidFill>
            <a:srgbClr val="FFE69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b="1" u="sng" dirty="0" err="1"/>
              <a:t>Viz</a:t>
            </a:r>
            <a:r>
              <a:rPr lang="en-US" b="1" u="sng" dirty="0"/>
              <a:t> Notes</a:t>
            </a:r>
          </a:p>
          <a:p>
            <a:pPr eaLnBrk="1" hangingPunct="1"/>
            <a:endParaRPr lang="en-US" dirty="0"/>
          </a:p>
        </p:txBody>
      </p:sp>
      <p:sp>
        <p:nvSpPr>
          <p:cNvPr id="63493"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63494" name="Rectangle 8"/>
          <p:cNvSpPr txBox="1">
            <a:spLocks/>
          </p:cNvSpPr>
          <p:nvPr/>
        </p:nvSpPr>
        <p:spPr bwMode="auto">
          <a:xfrm>
            <a:off x="68263" y="185738"/>
            <a:ext cx="9331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200" dirty="0">
                <a:solidFill>
                  <a:schemeClr val="tx2"/>
                </a:solidFill>
              </a:rPr>
              <a:t>مسؤولية الموظفين</a:t>
            </a:r>
            <a:endParaRPr lang="en-US" altLang="en-US" sz="2200" dirty="0">
              <a:solidFill>
                <a:schemeClr val="tx2"/>
              </a:solidFill>
            </a:endParaRPr>
          </a:p>
        </p:txBody>
      </p:sp>
      <p:sp>
        <p:nvSpPr>
          <p:cNvPr id="63496" name="Rectangle 1"/>
          <p:cNvSpPr>
            <a:spLocks noChangeArrowheads="1"/>
          </p:cNvSpPr>
          <p:nvPr/>
        </p:nvSpPr>
        <p:spPr bwMode="auto">
          <a:xfrm>
            <a:off x="281883" y="5104015"/>
            <a:ext cx="93367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a:r>
              <a:rPr lang="ar-SA" sz="1800" dirty="0"/>
              <a:t>يلزم على جميع الموظفين في </a:t>
            </a:r>
            <a:r>
              <a:rPr lang="ar-EG" sz="1800" dirty="0"/>
              <a:t>مجموعة البنك القطري </a:t>
            </a:r>
            <a:r>
              <a:rPr lang="ar-EG" sz="1800"/>
              <a:t>الأهلي </a:t>
            </a:r>
            <a:r>
              <a:rPr lang="ar-EG" sz="1800" smtClean="0"/>
              <a:t>(</a:t>
            </a:r>
            <a:r>
              <a:rPr lang="en-US" sz="1800" smtClean="0"/>
              <a:t>QNB</a:t>
            </a:r>
            <a:r>
              <a:rPr lang="ar-EG" sz="1800" smtClean="0"/>
              <a:t>) </a:t>
            </a:r>
            <a:r>
              <a:rPr lang="ar-SA" sz="1800" dirty="0"/>
              <a:t>أن يكونوا على دراية </a:t>
            </a:r>
            <a:r>
              <a:rPr lang="ar-SA" sz="1800" b="1" dirty="0"/>
              <a:t>بمخاطر العقوبات والتأكد من وجود ضوابط مناسبة للتخفيف تكفل حماية </a:t>
            </a:r>
            <a:r>
              <a:rPr lang="ar-EG" sz="1800" b="1" dirty="0"/>
              <a:t>البنك القطري </a:t>
            </a:r>
            <a:r>
              <a:rPr lang="ar-EG" sz="1800" b="1"/>
              <a:t>الأهلي </a:t>
            </a:r>
            <a:r>
              <a:rPr lang="ar-EG" sz="1800" b="1" smtClean="0"/>
              <a:t>(</a:t>
            </a:r>
            <a:r>
              <a:rPr lang="en-US" sz="1800" b="1" smtClean="0"/>
              <a:t>QNB</a:t>
            </a:r>
            <a:r>
              <a:rPr lang="ar-EG" sz="1800" b="1" smtClean="0"/>
              <a:t>)  </a:t>
            </a:r>
            <a:r>
              <a:rPr lang="ar-SA" sz="1800" b="1" dirty="0"/>
              <a:t>من الأهداف التي تم فرض عقوبات عليها وكذلك الأنشطة المحظورة</a:t>
            </a:r>
            <a:r>
              <a:rPr lang="ar-SA" sz="1800" b="1" dirty="0" smtClean="0"/>
              <a:t>.</a:t>
            </a:r>
            <a:endParaRPr lang="en-US" altLang="en-US" sz="18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Image result for Case stud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669925"/>
            <a:ext cx="10109200" cy="551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Slide Number Placeholder 2"/>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A370F57-BA3C-4900-8ED4-71D489B8D6A8}" type="slidenum">
              <a:rPr lang="en-GB" altLang="en-US" smtClean="0"/>
              <a:pPr/>
              <a:t>29</a:t>
            </a:fld>
            <a:endParaRPr lang="en-GB" altLang="en-US" smtClean="0"/>
          </a:p>
        </p:txBody>
      </p:sp>
      <p:sp>
        <p:nvSpPr>
          <p:cNvPr id="64516" name="Rectangle 10"/>
          <p:cNvSpPr txBox="1">
            <a:spLocks noChangeArrowheads="1"/>
          </p:cNvSpPr>
          <p:nvPr/>
        </p:nvSpPr>
        <p:spPr bwMode="auto">
          <a:xfrm>
            <a:off x="123825" y="3629025"/>
            <a:ext cx="75596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0688" indent="-420688">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ar-EG" altLang="en-US" sz="2400" b="1" dirty="0" smtClean="0">
                <a:solidFill>
                  <a:srgbClr val="000F33"/>
                </a:solidFill>
              </a:rPr>
              <a:t>الموضوع 4: </a:t>
            </a:r>
            <a:endParaRPr lang="en-US" altLang="en-US" sz="2400" b="1" dirty="0">
              <a:solidFill>
                <a:srgbClr val="000F33"/>
              </a:solidFill>
            </a:endParaRPr>
          </a:p>
        </p:txBody>
      </p:sp>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64518"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2" name="TextBox 1"/>
          <p:cNvSpPr txBox="1"/>
          <p:nvPr/>
        </p:nvSpPr>
        <p:spPr>
          <a:xfrm>
            <a:off x="123825" y="4162978"/>
            <a:ext cx="2815215" cy="707886"/>
          </a:xfrm>
          <a:prstGeom prst="rect">
            <a:avLst/>
          </a:prstGeom>
          <a:solidFill>
            <a:schemeClr val="bg1"/>
          </a:solidFill>
        </p:spPr>
        <p:txBody>
          <a:bodyPr wrap="square" rtlCol="0">
            <a:spAutoFit/>
          </a:bodyPr>
          <a:lstStyle/>
          <a:p>
            <a:pPr algn="ctr" rtl="1"/>
            <a:r>
              <a:rPr lang="ar-EG" sz="4000" b="1" dirty="0" smtClean="0">
                <a:solidFill>
                  <a:srgbClr val="C41C2D"/>
                </a:solidFill>
              </a:rPr>
              <a:t>دراسات </a:t>
            </a:r>
            <a:endParaRPr lang="en-US" sz="4000" b="1" dirty="0">
              <a:solidFill>
                <a:srgbClr val="C41C2D"/>
              </a:solidFill>
            </a:endParaRPr>
          </a:p>
        </p:txBody>
      </p:sp>
      <p:sp>
        <p:nvSpPr>
          <p:cNvPr id="8" name="TextBox 7"/>
          <p:cNvSpPr txBox="1"/>
          <p:nvPr/>
        </p:nvSpPr>
        <p:spPr>
          <a:xfrm>
            <a:off x="123826" y="4828968"/>
            <a:ext cx="2815214" cy="914400"/>
          </a:xfrm>
          <a:prstGeom prst="rect">
            <a:avLst/>
          </a:prstGeom>
          <a:solidFill>
            <a:schemeClr val="bg1"/>
          </a:solidFill>
        </p:spPr>
        <p:txBody>
          <a:bodyPr wrap="square" rtlCol="0">
            <a:spAutoFit/>
          </a:bodyPr>
          <a:lstStyle/>
          <a:p>
            <a:pPr algn="ctr" rtl="1"/>
            <a:r>
              <a:rPr lang="ar-EG" sz="4000" b="1" dirty="0" smtClean="0">
                <a:solidFill>
                  <a:schemeClr val="tx1">
                    <a:lumMod val="95000"/>
                    <a:lumOff val="5000"/>
                  </a:schemeClr>
                </a:solidFill>
              </a:rPr>
              <a:t>الحالة</a:t>
            </a:r>
            <a:r>
              <a:rPr lang="ar-EG" sz="4000" b="1" dirty="0" smtClean="0">
                <a:solidFill>
                  <a:srgbClr val="C41C2D"/>
                </a:solidFill>
              </a:rPr>
              <a:t> </a:t>
            </a:r>
            <a:endParaRPr lang="en-US" sz="4000" b="1" dirty="0">
              <a:solidFill>
                <a:srgbClr val="C41C2D"/>
              </a:solidFill>
            </a:endParaRPr>
          </a:p>
        </p:txBody>
      </p:sp>
      <p:pic>
        <p:nvPicPr>
          <p:cNvPr id="3" name="Picture 2"/>
          <p:cNvPicPr>
            <a:picLocks noChangeAspect="1"/>
          </p:cNvPicPr>
          <p:nvPr/>
        </p:nvPicPr>
        <p:blipFill>
          <a:blip r:embed="rId4"/>
          <a:stretch>
            <a:fillRect/>
          </a:stretch>
        </p:blipFill>
        <p:spPr>
          <a:xfrm>
            <a:off x="4795837" y="3128962"/>
            <a:ext cx="314325" cy="6000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 y="981075"/>
            <a:ext cx="9780588" cy="793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p:cNvSpPr>
          <p:nvPr>
            <p:ph type="title"/>
          </p:nvPr>
        </p:nvSpPr>
        <p:spPr>
          <a:xfrm>
            <a:off x="80963" y="185738"/>
            <a:ext cx="9744075" cy="503237"/>
          </a:xfrm>
        </p:spPr>
        <p:txBody>
          <a:bodyPr/>
          <a:lstStyle/>
          <a:p>
            <a:pPr algn="r"/>
            <a:r>
              <a:rPr lang="ar-EG" altLang="en-US" dirty="0" smtClean="0"/>
              <a:t>تحقيق الاستفادة </a:t>
            </a:r>
            <a:r>
              <a:rPr lang="ar-EG" altLang="en-US" dirty="0"/>
              <a:t>القصوى من هذه الدورة</a:t>
            </a:r>
            <a:endParaRPr lang="en-US" altLang="en-US" dirty="0"/>
          </a:p>
        </p:txBody>
      </p:sp>
      <p:sp>
        <p:nvSpPr>
          <p:cNvPr id="14340"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r>
              <a:rPr lang="ar-EG" altLang="en-US" dirty="0" smtClean="0"/>
              <a:t>3</a:t>
            </a:r>
            <a:endParaRPr lang="en-GB" altLang="en-US" dirty="0"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4343" name="TextBox 55"/>
          <p:cNvSpPr txBox="1">
            <a:spLocks noChangeArrowheads="1"/>
          </p:cNvSpPr>
          <p:nvPr/>
        </p:nvSpPr>
        <p:spPr bwMode="auto">
          <a:xfrm>
            <a:off x="0" y="546100"/>
            <a:ext cx="9906000" cy="507831"/>
          </a:xfrm>
          <a:prstGeom prst="rect">
            <a:avLst/>
          </a:prstGeom>
          <a:solidFill>
            <a:srgbClr val="AB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90000"/>
              </a:lnSpc>
            </a:pPr>
            <a:r>
              <a:rPr lang="ar-EG" altLang="en-US" sz="1500" dirty="0" smtClean="0">
                <a:cs typeface="Times New Roman" panose="02020603050405020304" pitchFamily="18" charset="0"/>
                <a:sym typeface="Arial" panose="020B0604020202020204" pitchFamily="34" charset="0"/>
              </a:rPr>
              <a:t>تهدف </a:t>
            </a:r>
            <a:r>
              <a:rPr lang="ar-EG" altLang="en-US" sz="1500" dirty="0">
                <a:cs typeface="Times New Roman" panose="02020603050405020304" pitchFamily="18" charset="0"/>
                <a:sym typeface="Arial" panose="020B0604020202020204" pitchFamily="34" charset="0"/>
              </a:rPr>
              <a:t>هذه الدورة التدريبية عبر الإنترنت إلى تعريفك بالغرض من سياسات العقوبات وأهميتها. </a:t>
            </a:r>
            <a:r>
              <a:rPr lang="ar-EG" altLang="en-US" sz="1500" dirty="0" smtClean="0">
                <a:cs typeface="Times New Roman" panose="02020603050405020304" pitchFamily="18" charset="0"/>
                <a:sym typeface="Arial" panose="020B0604020202020204" pitchFamily="34" charset="0"/>
              </a:rPr>
              <a:t>كما سوف يساعد </a:t>
            </a:r>
            <a:r>
              <a:rPr lang="ar-EG" altLang="en-US" sz="1500" dirty="0">
                <a:cs typeface="Times New Roman" panose="02020603050405020304" pitchFamily="18" charset="0"/>
                <a:sym typeface="Arial" panose="020B0604020202020204" pitchFamily="34" charset="0"/>
              </a:rPr>
              <a:t>هذا التدريب في تعزيز الوعي </a:t>
            </a:r>
            <a:r>
              <a:rPr lang="ar-EG" altLang="en-US" sz="1500" dirty="0">
                <a:solidFill>
                  <a:srgbClr val="FF0000"/>
                </a:solidFill>
                <a:cs typeface="Times New Roman" panose="02020603050405020304" pitchFamily="18" charset="0"/>
                <a:sym typeface="Arial" panose="020B0604020202020204" pitchFamily="34" charset="0"/>
              </a:rPr>
              <a:t>بالعقوبات </a:t>
            </a:r>
            <a:r>
              <a:rPr lang="ar-EG" altLang="en-US" sz="1500" dirty="0" smtClean="0">
                <a:cs typeface="Times New Roman" panose="02020603050405020304" pitchFamily="18" charset="0"/>
                <a:sym typeface="Arial" panose="020B0604020202020204" pitchFamily="34" charset="0"/>
              </a:rPr>
              <a:t>على كافة المستويات بالنسبة لجميع موظفي بنك  البنك الأهلي </a:t>
            </a:r>
            <a:r>
              <a:rPr lang="ar-EG" altLang="en-US" sz="1500" smtClean="0">
                <a:cs typeface="Times New Roman" panose="02020603050405020304" pitchFamily="18" charset="0"/>
                <a:sym typeface="Arial" panose="020B0604020202020204" pitchFamily="34" charset="0"/>
              </a:rPr>
              <a:t>القطري (</a:t>
            </a:r>
            <a:r>
              <a:rPr lang="en-GB" altLang="en-US" sz="1500" smtClean="0">
                <a:cs typeface="Times New Roman" panose="02020603050405020304" pitchFamily="18" charset="0"/>
                <a:sym typeface="Arial" panose="020B0604020202020204" pitchFamily="34" charset="0"/>
              </a:rPr>
              <a:t>QNB</a:t>
            </a:r>
            <a:r>
              <a:rPr lang="ar-EG" altLang="en-US" sz="1500" smtClean="0">
                <a:cs typeface="Times New Roman" panose="02020603050405020304" pitchFamily="18" charset="0"/>
                <a:sym typeface="Arial" panose="020B0604020202020204" pitchFamily="34" charset="0"/>
              </a:rPr>
              <a:t>).</a:t>
            </a:r>
            <a:endParaRPr lang="en-GB" altLang="en-US" sz="1500" dirty="0">
              <a:cs typeface="Times New Roman" panose="02020603050405020304" pitchFamily="18" charset="0"/>
              <a:sym typeface="Arial" panose="020B0604020202020204" pitchFamily="34" charset="0"/>
            </a:endParaRPr>
          </a:p>
        </p:txBody>
      </p:sp>
      <p:sp>
        <p:nvSpPr>
          <p:cNvPr id="1434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grpSp>
        <p:nvGrpSpPr>
          <p:cNvPr id="57" name="Group 56">
            <a:extLst/>
          </p:cNvPr>
          <p:cNvGrpSpPr/>
          <p:nvPr/>
        </p:nvGrpSpPr>
        <p:grpSpPr>
          <a:xfrm>
            <a:off x="124716" y="1385887"/>
            <a:ext cx="1728164" cy="824363"/>
            <a:chOff x="-14610" y="3442598"/>
            <a:chExt cx="1596998" cy="745067"/>
          </a:xfrm>
          <a:solidFill>
            <a:srgbClr val="870052"/>
          </a:solidFill>
        </p:grpSpPr>
        <p:sp>
          <p:nvSpPr>
            <p:cNvPr id="58" name="Straight Connector 50">
              <a:extLst/>
            </p:cNvPr>
            <p:cNvSpPr/>
            <p:nvPr/>
          </p:nvSpPr>
          <p:spPr>
            <a:xfrm flipH="1">
              <a:off x="-14610" y="3815131"/>
              <a:ext cx="900000" cy="1"/>
            </a:xfrm>
            <a:prstGeom prst="line">
              <a:avLst/>
            </a:prstGeom>
            <a:grpFill/>
            <a:ln w="19050">
              <a:solidFill>
                <a:srgbClr val="870052"/>
              </a:solidFill>
            </a:ln>
          </p:spPr>
          <p:txBody>
            <a:bodyPr lIns="56268" tIns="56268" rIns="56268" bIns="56268"/>
            <a:lstStyle/>
            <a:p>
              <a:pPr eaLnBrk="1" hangingPunct="1">
                <a:defRPr/>
              </a:pPr>
              <a:endParaRPr sz="1477" dirty="0"/>
            </a:p>
          </p:txBody>
        </p:sp>
        <p:grpSp>
          <p:nvGrpSpPr>
            <p:cNvPr id="59" name="Group 58">
              <a:extLst/>
            </p:cNvPr>
            <p:cNvGrpSpPr/>
            <p:nvPr/>
          </p:nvGrpSpPr>
          <p:grpSpPr>
            <a:xfrm>
              <a:off x="837320" y="3442598"/>
              <a:ext cx="745068" cy="745067"/>
              <a:chOff x="843642" y="3442598"/>
              <a:chExt cx="745068" cy="745067"/>
            </a:xfrm>
            <a:grpFill/>
          </p:grpSpPr>
          <p:sp>
            <p:nvSpPr>
              <p:cNvPr id="60" name="Oval 47">
                <a:extLst/>
              </p:cNvPr>
              <p:cNvSpPr/>
              <p:nvPr/>
            </p:nvSpPr>
            <p:spPr>
              <a:xfrm>
                <a:off x="843642" y="3442598"/>
                <a:ext cx="745068" cy="745067"/>
              </a:xfrm>
              <a:prstGeom prst="ellipse">
                <a:avLst/>
              </a:prstGeom>
              <a:grpFill/>
              <a:ln w="12700">
                <a:miter lim="400000"/>
              </a:ln>
            </p:spPr>
            <p:txBody>
              <a:bodyPr lIns="56268" tIns="56268" rIns="56268" bIns="56268" anchor="ctr"/>
              <a:lstStyle/>
              <a:p>
                <a:pPr algn="ctr" defTabSz="1500553" eaLnBrk="1" hangingPunct="1">
                  <a:defRPr sz="2400">
                    <a:solidFill>
                      <a:srgbClr val="FFFFFF"/>
                    </a:solidFill>
                    <a:latin typeface="Open Sans Light"/>
                    <a:ea typeface="Open Sans Light"/>
                    <a:cs typeface="Open Sans Light"/>
                    <a:sym typeface="Open Sans Light"/>
                  </a:defRPr>
                </a:pPr>
                <a:endParaRPr sz="2954" dirty="0">
                  <a:solidFill>
                    <a:srgbClr val="FFFFFF"/>
                  </a:solidFill>
                  <a:latin typeface="Open Sans Light"/>
                  <a:ea typeface="Open Sans Light"/>
                  <a:cs typeface="Open Sans Light"/>
                  <a:sym typeface="Open Sans Light"/>
                </a:endParaRPr>
              </a:p>
            </p:txBody>
          </p:sp>
          <p:pic>
            <p:nvPicPr>
              <p:cNvPr id="61" name="Picture 4" descr="Picture 4">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55457" y="3569892"/>
                <a:ext cx="508795" cy="486990"/>
              </a:xfrm>
              <a:prstGeom prst="rect">
                <a:avLst/>
              </a:prstGeom>
              <a:grpFill/>
              <a:ln w="12700">
                <a:miter lim="400000"/>
              </a:ln>
            </p:spPr>
          </p:pic>
        </p:grpSp>
      </p:grpSp>
      <p:grpSp>
        <p:nvGrpSpPr>
          <p:cNvPr id="62" name="Group 61">
            <a:extLst/>
          </p:cNvPr>
          <p:cNvGrpSpPr/>
          <p:nvPr/>
        </p:nvGrpSpPr>
        <p:grpSpPr>
          <a:xfrm>
            <a:off x="80962" y="4583412"/>
            <a:ext cx="1739221" cy="824363"/>
            <a:chOff x="-24828" y="5938990"/>
            <a:chExt cx="1607216" cy="745067"/>
          </a:xfrm>
          <a:solidFill>
            <a:srgbClr val="870052"/>
          </a:solidFill>
        </p:grpSpPr>
        <p:sp>
          <p:nvSpPr>
            <p:cNvPr id="63" name="Straight Connector 54">
              <a:extLst/>
            </p:cNvPr>
            <p:cNvSpPr/>
            <p:nvPr/>
          </p:nvSpPr>
          <p:spPr>
            <a:xfrm flipH="1">
              <a:off x="-24828" y="6311523"/>
              <a:ext cx="900000" cy="1"/>
            </a:xfrm>
            <a:prstGeom prst="line">
              <a:avLst/>
            </a:prstGeom>
            <a:grpFill/>
            <a:ln w="19050">
              <a:solidFill>
                <a:srgbClr val="870052"/>
              </a:solidFill>
            </a:ln>
          </p:spPr>
          <p:txBody>
            <a:bodyPr lIns="56268" tIns="56268" rIns="56268" bIns="56268"/>
            <a:lstStyle/>
            <a:p>
              <a:pPr eaLnBrk="1" hangingPunct="1">
                <a:defRPr/>
              </a:pPr>
              <a:endParaRPr sz="1477" dirty="0"/>
            </a:p>
          </p:txBody>
        </p:sp>
        <p:grpSp>
          <p:nvGrpSpPr>
            <p:cNvPr id="64" name="Group 63">
              <a:extLst/>
            </p:cNvPr>
            <p:cNvGrpSpPr/>
            <p:nvPr/>
          </p:nvGrpSpPr>
          <p:grpSpPr>
            <a:xfrm>
              <a:off x="837320" y="5938990"/>
              <a:ext cx="745068" cy="745067"/>
              <a:chOff x="2210376" y="8141014"/>
              <a:chExt cx="745068" cy="745067"/>
            </a:xfrm>
            <a:grpFill/>
          </p:grpSpPr>
          <p:sp>
            <p:nvSpPr>
              <p:cNvPr id="65" name="Oval 59">
                <a:extLst/>
              </p:cNvPr>
              <p:cNvSpPr/>
              <p:nvPr/>
            </p:nvSpPr>
            <p:spPr>
              <a:xfrm>
                <a:off x="2210376" y="8141014"/>
                <a:ext cx="745068" cy="745067"/>
              </a:xfrm>
              <a:prstGeom prst="ellipse">
                <a:avLst/>
              </a:prstGeom>
              <a:grpFill/>
              <a:ln w="12700">
                <a:miter lim="400000"/>
              </a:ln>
            </p:spPr>
            <p:txBody>
              <a:bodyPr lIns="56268" tIns="56268" rIns="56268" bIns="56268" anchor="ctr"/>
              <a:lstStyle/>
              <a:p>
                <a:pPr algn="ctr" defTabSz="1500553" eaLnBrk="1" hangingPunct="1">
                  <a:defRPr sz="2400">
                    <a:solidFill>
                      <a:srgbClr val="FFFFFF"/>
                    </a:solidFill>
                    <a:latin typeface="Open Sans Light"/>
                    <a:ea typeface="Open Sans Light"/>
                    <a:cs typeface="Open Sans Light"/>
                    <a:sym typeface="Open Sans Light"/>
                  </a:defRPr>
                </a:pPr>
                <a:endParaRPr sz="2954" dirty="0">
                  <a:solidFill>
                    <a:srgbClr val="FFFFFF"/>
                  </a:solidFill>
                  <a:latin typeface="Open Sans Light"/>
                  <a:ea typeface="Open Sans Light"/>
                  <a:cs typeface="Open Sans Light"/>
                  <a:sym typeface="Open Sans Light"/>
                </a:endParaRPr>
              </a:p>
            </p:txBody>
          </p:sp>
          <p:pic>
            <p:nvPicPr>
              <p:cNvPr id="66" name="Picture 8" descr="Picture 8">
                <a:extLst/>
              </p:cNvPr>
              <p:cNvPicPr>
                <a:picLocks noChangeAspect="1"/>
              </p:cNvPicPr>
              <p:nvPr/>
            </p:nvPicPr>
            <p:blipFill>
              <a:blip r:embed="rId5" cstate="email">
                <a:biLevel thresh="50000"/>
                <a:extLst>
                  <a:ext uri="{28A0092B-C50C-407E-A947-70E740481C1C}">
                    <a14:useLocalDpi xmlns:a14="http://schemas.microsoft.com/office/drawing/2010/main" val="0"/>
                  </a:ext>
                </a:extLst>
              </a:blip>
              <a:stretch>
                <a:fillRect/>
              </a:stretch>
            </p:blipFill>
            <p:spPr>
              <a:xfrm>
                <a:off x="2265220" y="8195857"/>
                <a:ext cx="635381" cy="635381"/>
              </a:xfrm>
              <a:prstGeom prst="rect">
                <a:avLst/>
              </a:prstGeom>
              <a:noFill/>
              <a:ln w="12700">
                <a:miter lim="400000"/>
              </a:ln>
            </p:spPr>
          </p:pic>
        </p:grpSp>
      </p:grpSp>
      <p:grpSp>
        <p:nvGrpSpPr>
          <p:cNvPr id="67" name="Group 66">
            <a:extLst/>
          </p:cNvPr>
          <p:cNvGrpSpPr/>
          <p:nvPr/>
        </p:nvGrpSpPr>
        <p:grpSpPr>
          <a:xfrm>
            <a:off x="96790" y="2460847"/>
            <a:ext cx="1739221" cy="824363"/>
            <a:chOff x="-24828" y="4274729"/>
            <a:chExt cx="1607216" cy="745067"/>
          </a:xfrm>
          <a:solidFill>
            <a:srgbClr val="870052"/>
          </a:solidFill>
        </p:grpSpPr>
        <p:sp>
          <p:nvSpPr>
            <p:cNvPr id="68" name="Straight Connector 50">
              <a:extLst/>
            </p:cNvPr>
            <p:cNvSpPr/>
            <p:nvPr/>
          </p:nvSpPr>
          <p:spPr>
            <a:xfrm flipH="1">
              <a:off x="-24828" y="4647262"/>
              <a:ext cx="900000" cy="1"/>
            </a:xfrm>
            <a:prstGeom prst="line">
              <a:avLst/>
            </a:prstGeom>
            <a:grpFill/>
            <a:ln w="19050">
              <a:solidFill>
                <a:srgbClr val="870052"/>
              </a:solidFill>
            </a:ln>
          </p:spPr>
          <p:txBody>
            <a:bodyPr lIns="56268" tIns="56268" rIns="56268" bIns="56268"/>
            <a:lstStyle/>
            <a:p>
              <a:pPr eaLnBrk="1" hangingPunct="1">
                <a:defRPr/>
              </a:pPr>
              <a:endParaRPr sz="1477" dirty="0"/>
            </a:p>
          </p:txBody>
        </p:sp>
        <p:grpSp>
          <p:nvGrpSpPr>
            <p:cNvPr id="69" name="Group 68">
              <a:extLst/>
            </p:cNvPr>
            <p:cNvGrpSpPr/>
            <p:nvPr/>
          </p:nvGrpSpPr>
          <p:grpSpPr>
            <a:xfrm>
              <a:off x="837320" y="4274729"/>
              <a:ext cx="745068" cy="745067"/>
              <a:chOff x="819028" y="4226134"/>
              <a:chExt cx="745068" cy="745067"/>
            </a:xfrm>
            <a:grpFill/>
          </p:grpSpPr>
          <p:sp>
            <p:nvSpPr>
              <p:cNvPr id="70" name="Oval 51">
                <a:extLst/>
              </p:cNvPr>
              <p:cNvSpPr/>
              <p:nvPr/>
            </p:nvSpPr>
            <p:spPr>
              <a:xfrm>
                <a:off x="819028" y="4226134"/>
                <a:ext cx="745068" cy="745067"/>
              </a:xfrm>
              <a:prstGeom prst="ellipse">
                <a:avLst/>
              </a:prstGeom>
              <a:grpFill/>
              <a:ln w="12700">
                <a:miter lim="400000"/>
              </a:ln>
            </p:spPr>
            <p:txBody>
              <a:bodyPr lIns="56268" tIns="56268" rIns="56268" bIns="56268" anchor="ctr"/>
              <a:lstStyle/>
              <a:p>
                <a:pPr algn="ctr" defTabSz="1500553" eaLnBrk="1" hangingPunct="1">
                  <a:defRPr sz="2400">
                    <a:solidFill>
                      <a:srgbClr val="FFFFFF"/>
                    </a:solidFill>
                    <a:latin typeface="Open Sans Light"/>
                    <a:ea typeface="Open Sans Light"/>
                    <a:cs typeface="Open Sans Light"/>
                    <a:sym typeface="Open Sans Light"/>
                  </a:defRPr>
                </a:pPr>
                <a:endParaRPr sz="2954" dirty="0">
                  <a:solidFill>
                    <a:srgbClr val="FFFFFF"/>
                  </a:solidFill>
                  <a:latin typeface="Open Sans Light"/>
                  <a:ea typeface="Open Sans Light"/>
                  <a:cs typeface="Open Sans Light"/>
                  <a:sym typeface="Open Sans Light"/>
                </a:endParaRPr>
              </a:p>
            </p:txBody>
          </p:sp>
          <p:pic>
            <p:nvPicPr>
              <p:cNvPr id="71" name="Picture 2" descr="Picture 2">
                <a:extLst/>
              </p:cNvPr>
              <p:cNvPicPr>
                <a:picLocks noChangeAspect="1"/>
              </p:cNvPicPr>
              <p:nvPr/>
            </p:nvPicPr>
            <p:blipFill>
              <a:blip r:embed="rId6" cstate="email">
                <a:biLevel thresh="25000"/>
                <a:extLst>
                  <a:ext uri="{28A0092B-C50C-407E-A947-70E740481C1C}">
                    <a14:useLocalDpi xmlns:a14="http://schemas.microsoft.com/office/drawing/2010/main" val="0"/>
                  </a:ext>
                </a:extLst>
              </a:blip>
              <a:stretch>
                <a:fillRect/>
              </a:stretch>
            </p:blipFill>
            <p:spPr>
              <a:xfrm>
                <a:off x="830228" y="4237332"/>
                <a:ext cx="722669" cy="722670"/>
              </a:xfrm>
              <a:prstGeom prst="rect">
                <a:avLst/>
              </a:prstGeom>
              <a:noFill/>
              <a:ln w="12700">
                <a:miter lim="400000"/>
              </a:ln>
            </p:spPr>
          </p:pic>
        </p:grpSp>
      </p:grpSp>
      <p:grpSp>
        <p:nvGrpSpPr>
          <p:cNvPr id="72" name="Group 71">
            <a:extLst/>
          </p:cNvPr>
          <p:cNvGrpSpPr/>
          <p:nvPr/>
        </p:nvGrpSpPr>
        <p:grpSpPr>
          <a:xfrm>
            <a:off x="96791" y="3534999"/>
            <a:ext cx="1720833" cy="824363"/>
            <a:chOff x="-7836" y="5106860"/>
            <a:chExt cx="1590224" cy="745067"/>
          </a:xfrm>
          <a:solidFill>
            <a:srgbClr val="870052"/>
          </a:solidFill>
        </p:grpSpPr>
        <p:sp>
          <p:nvSpPr>
            <p:cNvPr id="73" name="Straight Connector 50">
              <a:extLst/>
            </p:cNvPr>
            <p:cNvSpPr/>
            <p:nvPr/>
          </p:nvSpPr>
          <p:spPr>
            <a:xfrm flipH="1">
              <a:off x="-7836" y="5479393"/>
              <a:ext cx="900000" cy="1"/>
            </a:xfrm>
            <a:prstGeom prst="line">
              <a:avLst/>
            </a:prstGeom>
            <a:grpFill/>
            <a:ln w="19050">
              <a:solidFill>
                <a:srgbClr val="870052"/>
              </a:solidFill>
            </a:ln>
          </p:spPr>
          <p:txBody>
            <a:bodyPr lIns="56268" tIns="56268" rIns="56268" bIns="56268"/>
            <a:lstStyle/>
            <a:p>
              <a:pPr eaLnBrk="1" hangingPunct="1">
                <a:defRPr/>
              </a:pPr>
              <a:endParaRPr sz="1477" dirty="0"/>
            </a:p>
          </p:txBody>
        </p:sp>
        <p:grpSp>
          <p:nvGrpSpPr>
            <p:cNvPr id="74" name="Group 73">
              <a:extLst/>
            </p:cNvPr>
            <p:cNvGrpSpPr/>
            <p:nvPr/>
          </p:nvGrpSpPr>
          <p:grpSpPr>
            <a:xfrm>
              <a:off x="837320" y="5106860"/>
              <a:ext cx="745068" cy="745067"/>
              <a:chOff x="2187606" y="7118972"/>
              <a:chExt cx="745068" cy="745067"/>
            </a:xfrm>
            <a:grpFill/>
          </p:grpSpPr>
          <p:sp>
            <p:nvSpPr>
              <p:cNvPr id="75" name="Oval 55">
                <a:extLst/>
              </p:cNvPr>
              <p:cNvSpPr/>
              <p:nvPr/>
            </p:nvSpPr>
            <p:spPr>
              <a:xfrm>
                <a:off x="2187606" y="7118972"/>
                <a:ext cx="745068" cy="745067"/>
              </a:xfrm>
              <a:prstGeom prst="ellipse">
                <a:avLst/>
              </a:prstGeom>
              <a:grpFill/>
              <a:ln w="12700">
                <a:miter lim="400000"/>
              </a:ln>
            </p:spPr>
            <p:txBody>
              <a:bodyPr lIns="56268" tIns="56268" rIns="56268" bIns="56268" anchor="ctr"/>
              <a:lstStyle/>
              <a:p>
                <a:pPr algn="ctr" defTabSz="1500553" eaLnBrk="1" hangingPunct="1">
                  <a:defRPr sz="2400">
                    <a:solidFill>
                      <a:srgbClr val="FFFFFF"/>
                    </a:solidFill>
                    <a:latin typeface="Open Sans Light"/>
                    <a:ea typeface="Open Sans Light"/>
                    <a:cs typeface="Open Sans Light"/>
                    <a:sym typeface="Open Sans Light"/>
                  </a:defRPr>
                </a:pPr>
                <a:endParaRPr sz="2954" dirty="0">
                  <a:solidFill>
                    <a:srgbClr val="FFFFFF"/>
                  </a:solidFill>
                  <a:latin typeface="Open Sans Light"/>
                  <a:ea typeface="Open Sans Light"/>
                  <a:cs typeface="Open Sans Light"/>
                  <a:sym typeface="Open Sans Light"/>
                </a:endParaRPr>
              </a:p>
            </p:txBody>
          </p:sp>
          <p:pic>
            <p:nvPicPr>
              <p:cNvPr id="76" name="Picture 6" descr="Picture 6">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344116" y="7275481"/>
                <a:ext cx="432049" cy="432049"/>
              </a:xfrm>
              <a:prstGeom prst="rect">
                <a:avLst/>
              </a:prstGeom>
              <a:grpFill/>
              <a:ln w="12700">
                <a:miter lim="400000"/>
              </a:ln>
            </p:spPr>
          </p:pic>
        </p:grpSp>
      </p:grpSp>
      <p:sp>
        <p:nvSpPr>
          <p:cNvPr id="14348" name="TextBox 76"/>
          <p:cNvSpPr txBox="1">
            <a:spLocks noChangeArrowheads="1"/>
          </p:cNvSpPr>
          <p:nvPr/>
        </p:nvSpPr>
        <p:spPr bwMode="auto">
          <a:xfrm>
            <a:off x="1973263" y="1419224"/>
            <a:ext cx="7807325" cy="784830"/>
          </a:xfrm>
          <a:prstGeom prst="rect">
            <a:avLst/>
          </a:prstGeom>
          <a:solidFill>
            <a:srgbClr val="AB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SA" sz="1500" b="1" dirty="0" smtClean="0"/>
              <a:t>التنقل</a:t>
            </a:r>
            <a:endParaRPr lang="en-US" sz="1500" b="1" dirty="0"/>
          </a:p>
          <a:p>
            <a:pPr algn="r" rtl="1"/>
            <a:r>
              <a:rPr lang="ar-SA" sz="1500" dirty="0"/>
              <a:t>انقر فوق </a:t>
            </a:r>
            <a:r>
              <a:rPr lang="ar-EG" sz="1500" dirty="0" smtClean="0"/>
              <a:t>الزرين</a:t>
            </a:r>
            <a:r>
              <a:rPr lang="ar-SA" sz="1500" dirty="0" smtClean="0"/>
              <a:t> </a:t>
            </a:r>
            <a:r>
              <a:rPr lang="en-US" sz="1500" b="1" dirty="0"/>
              <a:t>PREV</a:t>
            </a:r>
            <a:r>
              <a:rPr lang="ar-SA" sz="1500" dirty="0"/>
              <a:t> و </a:t>
            </a:r>
            <a:r>
              <a:rPr lang="en-US" sz="1500" b="1" dirty="0"/>
              <a:t>NEXT</a:t>
            </a:r>
            <a:r>
              <a:rPr lang="ar-SA" sz="1500" dirty="0"/>
              <a:t> </a:t>
            </a:r>
            <a:r>
              <a:rPr lang="ar-EG" sz="1500" dirty="0" smtClean="0"/>
              <a:t>للتقدم </a:t>
            </a:r>
            <a:r>
              <a:rPr lang="ar-EG" sz="1500" dirty="0"/>
              <a:t>والرجوع </a:t>
            </a:r>
            <a:r>
              <a:rPr lang="ar-EG" sz="1500" dirty="0" smtClean="0"/>
              <a:t>لتصفح كل </a:t>
            </a:r>
            <a:r>
              <a:rPr lang="ar-SA" sz="1500" dirty="0" smtClean="0"/>
              <a:t>موضوع. </a:t>
            </a:r>
            <a:r>
              <a:rPr lang="ar-SA" sz="1500" dirty="0"/>
              <a:t>في بعض </a:t>
            </a:r>
            <a:r>
              <a:rPr lang="ar-SA" sz="1500" dirty="0" smtClean="0"/>
              <a:t>الشاشات، </a:t>
            </a:r>
            <a:r>
              <a:rPr lang="ar-SA" sz="1500" dirty="0"/>
              <a:t>لن تتمكن من </a:t>
            </a:r>
            <a:r>
              <a:rPr lang="ar-EG" sz="1500" dirty="0" smtClean="0"/>
              <a:t>الانتقال قدماً </a:t>
            </a:r>
            <a:r>
              <a:rPr lang="ar-SA" sz="1500" dirty="0" smtClean="0"/>
              <a:t>إلا </a:t>
            </a:r>
            <a:r>
              <a:rPr lang="ar-SA" sz="1500" dirty="0"/>
              <a:t>إذا </a:t>
            </a:r>
            <a:r>
              <a:rPr lang="ar-EG" sz="1500" dirty="0" smtClean="0"/>
              <a:t>كنت قد است</a:t>
            </a:r>
            <a:r>
              <a:rPr lang="ar-SA" sz="1500" dirty="0" smtClean="0"/>
              <a:t>كملت </a:t>
            </a:r>
            <a:r>
              <a:rPr lang="ar-SA" sz="1500" dirty="0"/>
              <a:t>جميع التفاعلات التي تظهر </a:t>
            </a:r>
            <a:r>
              <a:rPr lang="ar-EG" sz="1500" dirty="0" smtClean="0"/>
              <a:t>لك </a:t>
            </a:r>
            <a:r>
              <a:rPr lang="ar-SA" sz="1500" dirty="0" smtClean="0"/>
              <a:t>على الشاشة</a:t>
            </a:r>
            <a:r>
              <a:rPr lang="ar-EG" sz="1500" dirty="0" smtClean="0"/>
              <a:t>.</a:t>
            </a:r>
            <a:endParaRPr lang="en-US" altLang="en-US" sz="1500" dirty="0"/>
          </a:p>
        </p:txBody>
      </p:sp>
      <p:sp>
        <p:nvSpPr>
          <p:cNvPr id="14349" name="TextBox 77"/>
          <p:cNvSpPr txBox="1">
            <a:spLocks noChangeArrowheads="1"/>
          </p:cNvSpPr>
          <p:nvPr/>
        </p:nvSpPr>
        <p:spPr bwMode="auto">
          <a:xfrm>
            <a:off x="1973263" y="2441575"/>
            <a:ext cx="7807325" cy="784830"/>
          </a:xfrm>
          <a:prstGeom prst="rect">
            <a:avLst/>
          </a:prstGeom>
          <a:solidFill>
            <a:srgbClr val="AB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500" b="1" dirty="0" smtClean="0"/>
              <a:t>القائمة</a:t>
            </a:r>
            <a:endParaRPr lang="ar-EG" altLang="en-US" sz="1500" b="1" dirty="0"/>
          </a:p>
          <a:p>
            <a:pPr algn="r" rtl="1" eaLnBrk="1" hangingPunct="1"/>
            <a:r>
              <a:rPr lang="ar-EG" altLang="en-US" sz="1500" dirty="0"/>
              <a:t>انقر على </a:t>
            </a:r>
            <a:r>
              <a:rPr lang="ar-EG" altLang="en-US" sz="1500" dirty="0" smtClean="0"/>
              <a:t>الزر </a:t>
            </a:r>
            <a:r>
              <a:rPr lang="en-US" altLang="en-US" sz="1500" b="1" dirty="0" smtClean="0"/>
              <a:t>Menu</a:t>
            </a:r>
            <a:r>
              <a:rPr lang="ar-EG" altLang="en-US" sz="1500" dirty="0" smtClean="0"/>
              <a:t> في </a:t>
            </a:r>
            <a:r>
              <a:rPr lang="ar-EG" altLang="en-US" sz="1500" dirty="0"/>
              <a:t>الشريط العلوي لقياس مدى تقدمك </a:t>
            </a:r>
            <a:r>
              <a:rPr lang="ar-EG" altLang="en-US" sz="1500" dirty="0" smtClean="0"/>
              <a:t>أثناء </a:t>
            </a:r>
            <a:r>
              <a:rPr lang="ar-EG" altLang="en-US" sz="1500" dirty="0"/>
              <a:t>الدورة وكذلك الانتقال إلى قسم معين أو صفحة </a:t>
            </a:r>
            <a:r>
              <a:rPr lang="ar-EG" altLang="en-US" sz="1500" dirty="0" smtClean="0"/>
              <a:t>معينة من خلال الدورة </a:t>
            </a:r>
            <a:r>
              <a:rPr lang="ar-EG" altLang="en-US" sz="1500" dirty="0"/>
              <a:t>التدريبية</a:t>
            </a:r>
            <a:endParaRPr lang="en-US" altLang="en-US" sz="1500" dirty="0"/>
          </a:p>
        </p:txBody>
      </p:sp>
      <p:sp>
        <p:nvSpPr>
          <p:cNvPr id="14350" name="TextBox 78"/>
          <p:cNvSpPr txBox="1">
            <a:spLocks noChangeArrowheads="1"/>
          </p:cNvSpPr>
          <p:nvPr/>
        </p:nvSpPr>
        <p:spPr bwMode="auto">
          <a:xfrm>
            <a:off x="1984375" y="3463925"/>
            <a:ext cx="7807325" cy="784830"/>
          </a:xfrm>
          <a:prstGeom prst="rect">
            <a:avLst/>
          </a:prstGeom>
          <a:solidFill>
            <a:srgbClr val="AB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500" b="1" dirty="0" smtClean="0"/>
              <a:t>مدة الدورة</a:t>
            </a:r>
            <a:endParaRPr lang="ar-EG" altLang="en-US" sz="1500" b="1" dirty="0"/>
          </a:p>
          <a:p>
            <a:pPr algn="r" rtl="1" eaLnBrk="1" hangingPunct="1"/>
            <a:r>
              <a:rPr lang="ar-EG" altLang="en-US" sz="1500" dirty="0"/>
              <a:t>تستغرق هذه الدورة حوالي </a:t>
            </a:r>
            <a:r>
              <a:rPr lang="ar-EG" altLang="en-US" sz="1500" b="1" dirty="0">
                <a:solidFill>
                  <a:srgbClr val="FF0000"/>
                </a:solidFill>
              </a:rPr>
              <a:t>30 دقيقة </a:t>
            </a:r>
            <a:r>
              <a:rPr lang="ar-EG" altLang="en-US" sz="1500" dirty="0" smtClean="0"/>
              <a:t>لاستكمالها</a:t>
            </a:r>
            <a:r>
              <a:rPr lang="ar-EG" altLang="en-US" sz="1500" dirty="0"/>
              <a:t>. </a:t>
            </a:r>
            <a:r>
              <a:rPr lang="ar-EG" altLang="en-US" sz="1500" dirty="0" smtClean="0"/>
              <a:t>لست بحاجة إلى استكمال أحد المواضيع </a:t>
            </a:r>
            <a:r>
              <a:rPr lang="ar-EG" altLang="en-US" sz="1500" dirty="0"/>
              <a:t>في جلسة واحدة دون انقطاع - انقر فوق الزر </a:t>
            </a:r>
            <a:r>
              <a:rPr lang="en-US" altLang="en-US" sz="1500" b="1" dirty="0" smtClean="0"/>
              <a:t>Close</a:t>
            </a:r>
            <a:r>
              <a:rPr lang="ar-EG" altLang="en-US" sz="1500" b="1" dirty="0" smtClean="0"/>
              <a:t> </a:t>
            </a:r>
            <a:r>
              <a:rPr lang="ar-EG" altLang="en-US" sz="1500" dirty="0" smtClean="0"/>
              <a:t>وأعد الاشتراك في الموضوع </a:t>
            </a:r>
            <a:r>
              <a:rPr lang="ar-EG" altLang="en-US" sz="1500" dirty="0"/>
              <a:t>في </a:t>
            </a:r>
            <a:r>
              <a:rPr lang="ar-EG" altLang="en-US" sz="1500" dirty="0" smtClean="0"/>
              <a:t>وقتٍ </a:t>
            </a:r>
            <a:r>
              <a:rPr lang="ar-EG" altLang="en-US" sz="1500" dirty="0"/>
              <a:t>لاحق </a:t>
            </a:r>
            <a:r>
              <a:rPr lang="ar-EG" altLang="en-US" sz="1500" dirty="0" smtClean="0"/>
              <a:t>وفقاً لما يناسبك.</a:t>
            </a:r>
            <a:endParaRPr lang="en-US" altLang="en-US" sz="1500" dirty="0"/>
          </a:p>
        </p:txBody>
      </p:sp>
      <p:sp>
        <p:nvSpPr>
          <p:cNvPr id="14351" name="TextBox 79"/>
          <p:cNvSpPr txBox="1">
            <a:spLocks noChangeArrowheads="1"/>
          </p:cNvSpPr>
          <p:nvPr/>
        </p:nvSpPr>
        <p:spPr bwMode="auto">
          <a:xfrm>
            <a:off x="1973263" y="4583113"/>
            <a:ext cx="7807325" cy="523220"/>
          </a:xfrm>
          <a:prstGeom prst="rect">
            <a:avLst/>
          </a:prstGeom>
          <a:solidFill>
            <a:srgbClr val="AB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smtClean="0"/>
              <a:t>تقييم نهاية الدورة</a:t>
            </a:r>
          </a:p>
          <a:p>
            <a:pPr algn="r" rtl="1" eaLnBrk="1" hangingPunct="1"/>
            <a:r>
              <a:rPr lang="ar-EG" altLang="en-US" sz="1400" dirty="0" smtClean="0"/>
              <a:t>ستخضع </a:t>
            </a:r>
            <a:r>
              <a:rPr lang="ar-EG" altLang="en-US" sz="1400" dirty="0"/>
              <a:t>لتقييم في نهاية </a:t>
            </a:r>
            <a:r>
              <a:rPr lang="ar-EG" altLang="en-US" sz="1400" dirty="0" smtClean="0"/>
              <a:t>الدورة، </a:t>
            </a:r>
            <a:r>
              <a:rPr lang="ar-EG" altLang="en-US" sz="1400" dirty="0"/>
              <a:t>ويلزمك </a:t>
            </a:r>
            <a:r>
              <a:rPr lang="ar-EG" altLang="en-US" sz="1400" dirty="0" smtClean="0"/>
              <a:t>أن تحرز مجموع نقاط 80</a:t>
            </a:r>
            <a:r>
              <a:rPr lang="ar-EG" altLang="en-US" sz="1400" dirty="0"/>
              <a:t>٪ أو أكثر </a:t>
            </a:r>
            <a:r>
              <a:rPr lang="ar-EG" altLang="en-US" sz="1400" dirty="0" smtClean="0"/>
              <a:t>للنجاح واستكمال الدورة بنجاح.</a:t>
            </a:r>
            <a:endParaRPr lang="en-US" altLang="en-US" sz="1400" dirty="0"/>
          </a:p>
        </p:txBody>
      </p:sp>
      <p:sp>
        <p:nvSpPr>
          <p:cNvPr id="14352" name="TextBox 80"/>
          <p:cNvSpPr txBox="1">
            <a:spLocks noChangeArrowheads="1"/>
          </p:cNvSpPr>
          <p:nvPr/>
        </p:nvSpPr>
        <p:spPr bwMode="auto">
          <a:xfrm>
            <a:off x="-995332" y="6145716"/>
            <a:ext cx="5086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i="1" dirty="0" smtClean="0">
                <a:solidFill>
                  <a:srgbClr val="FF0000"/>
                </a:solidFill>
              </a:rPr>
              <a:t>اضغط على الأيقونة لإظهار المزيد من المعلومات حول الدورة.</a:t>
            </a:r>
            <a:endParaRPr lang="en-US" altLang="en-US" sz="1400" i="1"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7" descr="Image result for Case study"/>
          <p:cNvPicPr>
            <a:picLocks noChangeAspect="1" noChangeArrowheads="1"/>
          </p:cNvPicPr>
          <p:nvPr/>
        </p:nvPicPr>
        <p:blipFill>
          <a:blip r:embed="rId4">
            <a:extLst>
              <a:ext uri="{28A0092B-C50C-407E-A947-70E740481C1C}">
                <a14:useLocalDpi xmlns:a14="http://schemas.microsoft.com/office/drawing/2010/main" val="0"/>
              </a:ext>
            </a:extLst>
          </a:blip>
          <a:srcRect t="16785"/>
          <a:stretch>
            <a:fillRect/>
          </a:stretch>
        </p:blipFill>
        <p:spPr bwMode="auto">
          <a:xfrm>
            <a:off x="0" y="631825"/>
            <a:ext cx="102870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CE4CAD4C-60D9-48C5-A21C-39985C421A25}" type="slidenum">
              <a:rPr lang="en-GB" altLang="en-US" smtClean="0"/>
              <a:pPr/>
              <a:t>30</a:t>
            </a:fld>
            <a:endParaRPr lang="en-GB" altLang="en-US" smtClean="0"/>
          </a:p>
        </p:txBody>
      </p:sp>
      <p:sp>
        <p:nvSpPr>
          <p:cNvPr id="66564" name="Rectangle 8"/>
          <p:cNvSpPr txBox="1">
            <a:spLocks/>
          </p:cNvSpPr>
          <p:nvPr/>
        </p:nvSpPr>
        <p:spPr bwMode="auto">
          <a:xfrm>
            <a:off x="68263" y="185738"/>
            <a:ext cx="9731374"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200" dirty="0" smtClean="0">
                <a:solidFill>
                  <a:schemeClr val="tx2"/>
                </a:solidFill>
              </a:rPr>
              <a:t>دراسات الحالة التي تتناول العقوبات</a:t>
            </a:r>
            <a:endParaRPr lang="en-GB" altLang="en-US" sz="1400" dirty="0"/>
          </a:p>
        </p:txBody>
      </p:sp>
      <p:sp>
        <p:nvSpPr>
          <p:cNvPr id="66565" name="Rectangle 2"/>
          <p:cNvSpPr txBox="1">
            <a:spLocks/>
          </p:cNvSpPr>
          <p:nvPr>
            <p:custDataLst>
              <p:tags r:id="rId1"/>
            </p:custDataLst>
          </p:nvPr>
        </p:nvSpPr>
        <p:spPr bwMode="auto">
          <a:xfrm>
            <a:off x="106363" y="703262"/>
            <a:ext cx="9693274" cy="81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None/>
            </a:pPr>
            <a:r>
              <a:rPr lang="ar-EG" altLang="en-US" sz="1600" dirty="0">
                <a:solidFill>
                  <a:schemeClr val="bg1"/>
                </a:solidFill>
              </a:rPr>
              <a:t>في هذا الموضوع ، سوف </a:t>
            </a:r>
            <a:r>
              <a:rPr lang="ar-EG" altLang="en-US" sz="1600" dirty="0" smtClean="0">
                <a:solidFill>
                  <a:schemeClr val="bg1"/>
                </a:solidFill>
              </a:rPr>
              <a:t>توظف  </a:t>
            </a:r>
            <a:r>
              <a:rPr lang="ar-EG" altLang="en-US" sz="1600" dirty="0">
                <a:solidFill>
                  <a:schemeClr val="bg1"/>
                </a:solidFill>
              </a:rPr>
              <a:t>فهمك للعقوبات </a:t>
            </a:r>
            <a:r>
              <a:rPr lang="ar-EG" altLang="en-US" sz="1600" dirty="0" smtClean="0">
                <a:solidFill>
                  <a:schemeClr val="bg1"/>
                </a:solidFill>
              </a:rPr>
              <a:t>بشكلٍ </a:t>
            </a:r>
            <a:r>
              <a:rPr lang="ar-EG" altLang="en-US" sz="1600" dirty="0">
                <a:solidFill>
                  <a:schemeClr val="bg1"/>
                </a:solidFill>
              </a:rPr>
              <a:t>جيد من خلال </a:t>
            </a:r>
            <a:r>
              <a:rPr lang="ar-EG" altLang="en-US" sz="1600" dirty="0" smtClean="0">
                <a:solidFill>
                  <a:schemeClr val="bg1"/>
                </a:solidFill>
              </a:rPr>
              <a:t>تجربة دراسات الحالة الثلاث التالية.</a:t>
            </a:r>
            <a:endParaRPr lang="ar-EG" altLang="en-US" sz="1600" dirty="0">
              <a:solidFill>
                <a:schemeClr val="bg1"/>
              </a:solidFill>
            </a:endParaRPr>
          </a:p>
          <a:p>
            <a:pPr algn="r" rtl="1">
              <a:spcBef>
                <a:spcPct val="0"/>
              </a:spcBef>
              <a:buNone/>
            </a:pPr>
            <a:r>
              <a:rPr lang="ar-EG" altLang="en-US" sz="1600" dirty="0">
                <a:solidFill>
                  <a:schemeClr val="bg1"/>
                </a:solidFill>
              </a:rPr>
              <a:t>انقر على كل مجلد </a:t>
            </a:r>
            <a:r>
              <a:rPr lang="ar-EG" altLang="en-US" sz="1600" dirty="0" smtClean="0">
                <a:solidFill>
                  <a:schemeClr val="bg1"/>
                </a:solidFill>
              </a:rPr>
              <a:t>لتجربة دراسة الحالة المطلوبة.</a:t>
            </a:r>
            <a:endParaRPr lang="en-US" altLang="en-US" sz="1600" b="1" i="1" dirty="0">
              <a:solidFill>
                <a:schemeClr val="bg1"/>
              </a:solidFill>
            </a:endParaRPr>
          </a:p>
        </p:txBody>
      </p:sp>
      <p:sp>
        <p:nvSpPr>
          <p:cNvPr id="14" name="TextBox 13">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6656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66568" name="Picture 19" descr="Image result for Fol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8" y="3306763"/>
            <a:ext cx="40782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Rectangle 29"/>
          <p:cNvSpPr>
            <a:spLocks noChangeArrowheads="1"/>
          </p:cNvSpPr>
          <p:nvPr/>
        </p:nvSpPr>
        <p:spPr bwMode="auto">
          <a:xfrm>
            <a:off x="1058863" y="4710113"/>
            <a:ext cx="21828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r>
              <a:rPr lang="ar-EG" altLang="en-US" sz="1800" dirty="0" smtClean="0">
                <a:solidFill>
                  <a:schemeClr val="bg1"/>
                </a:solidFill>
                <a:cs typeface="Times New Roman" panose="02020603050405020304" pitchFamily="18" charset="0"/>
              </a:rPr>
              <a:t>دراسة الحالة 1</a:t>
            </a:r>
            <a:br>
              <a:rPr lang="ar-EG" altLang="en-US" sz="1800" dirty="0" smtClean="0">
                <a:solidFill>
                  <a:schemeClr val="bg1"/>
                </a:solidFill>
                <a:cs typeface="Times New Roman" panose="02020603050405020304" pitchFamily="18" charset="0"/>
              </a:rPr>
            </a:br>
            <a:r>
              <a:rPr lang="ar-EG" altLang="en-US" sz="1800" dirty="0" smtClean="0">
                <a:solidFill>
                  <a:schemeClr val="bg1"/>
                </a:solidFill>
                <a:cs typeface="Times New Roman" panose="02020603050405020304" pitchFamily="18" charset="0"/>
              </a:rPr>
              <a:t>حساب فردي</a:t>
            </a:r>
            <a:endParaRPr lang="en-US" altLang="en-US" sz="1800" dirty="0">
              <a:solidFill>
                <a:schemeClr val="bg1"/>
              </a:solidFill>
              <a:cs typeface="Times New Roman" panose="02020603050405020304" pitchFamily="18" charset="0"/>
            </a:endParaRPr>
          </a:p>
        </p:txBody>
      </p:sp>
      <p:pic>
        <p:nvPicPr>
          <p:cNvPr id="66570" name="Picture 5"/>
          <p:cNvPicPr>
            <a:picLocks noChangeAspect="1" noChangeArrowheads="1"/>
          </p:cNvPicPr>
          <p:nvPr/>
        </p:nvPicPr>
        <p:blipFill>
          <a:blip r:embed="rId6">
            <a:extLst>
              <a:ext uri="{28A0092B-C50C-407E-A947-70E740481C1C}">
                <a14:useLocalDpi xmlns:a14="http://schemas.microsoft.com/office/drawing/2010/main" val="0"/>
              </a:ext>
            </a:extLst>
          </a:blip>
          <a:srcRect l="10381" r="10381"/>
          <a:stretch>
            <a:fillRect/>
          </a:stretch>
        </p:blipFill>
        <p:spPr bwMode="auto">
          <a:xfrm>
            <a:off x="1577975" y="5357813"/>
            <a:ext cx="65881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71" name="Group 2"/>
          <p:cNvGrpSpPr>
            <a:grpSpLocks/>
          </p:cNvGrpSpPr>
          <p:nvPr/>
        </p:nvGrpSpPr>
        <p:grpSpPr bwMode="auto">
          <a:xfrm>
            <a:off x="3413125" y="3152775"/>
            <a:ext cx="4002088" cy="4465638"/>
            <a:chOff x="3125311" y="935673"/>
            <a:chExt cx="4658677" cy="4658677"/>
          </a:xfrm>
        </p:grpSpPr>
        <p:pic>
          <p:nvPicPr>
            <p:cNvPr id="18" name="Picture 19" descr="Image result for Folde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25311" y="935673"/>
              <a:ext cx="4658677" cy="4658677"/>
            </a:xfrm>
            <a:prstGeom prst="rect">
              <a:avLst/>
            </a:prstGeom>
            <a:noFill/>
            <a:extLst>
              <a:ext uri="{909E8E84-426E-40DD-AFC4-6F175D3DCCD1}">
                <a14:hiddenFill xmlns:a14="http://schemas.microsoft.com/office/drawing/2010/main">
                  <a:solidFill>
                    <a:srgbClr val="FFFFFF"/>
                  </a:solidFill>
                </a14:hiddenFill>
              </a:ext>
            </a:extLst>
          </p:spPr>
        </p:pic>
        <p:sp>
          <p:nvSpPr>
            <p:cNvPr id="66577" name="Rectangle 29"/>
            <p:cNvSpPr>
              <a:spLocks noChangeArrowheads="1"/>
            </p:cNvSpPr>
            <p:nvPr/>
          </p:nvSpPr>
          <p:spPr bwMode="auto">
            <a:xfrm>
              <a:off x="4250339" y="2560337"/>
              <a:ext cx="2660144" cy="67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r>
                <a:rPr lang="ar-EG" altLang="en-US" sz="1800" dirty="0" smtClean="0">
                  <a:cs typeface="Times New Roman" panose="02020603050405020304" pitchFamily="18" charset="0"/>
                </a:rPr>
                <a:t>دراسة الحالة 2</a:t>
              </a:r>
              <a:br>
                <a:rPr lang="ar-EG" altLang="en-US" sz="1800" dirty="0" smtClean="0">
                  <a:cs typeface="Times New Roman" panose="02020603050405020304" pitchFamily="18" charset="0"/>
                </a:rPr>
              </a:br>
              <a:r>
                <a:rPr lang="ar-EG" altLang="en-US" sz="1800" dirty="0" smtClean="0">
                  <a:cs typeface="Times New Roman" panose="02020603050405020304" pitchFamily="18" charset="0"/>
                </a:rPr>
                <a:t>حساب شركات</a:t>
              </a:r>
              <a:endParaRPr lang="en-US" altLang="en-US" sz="1800" dirty="0">
                <a:cs typeface="Times New Roman" panose="02020603050405020304" pitchFamily="18" charset="0"/>
              </a:endParaRPr>
            </a:p>
          </p:txBody>
        </p:sp>
        <p:pic>
          <p:nvPicPr>
            <p:cNvPr id="66578"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9652" y="3265011"/>
              <a:ext cx="921754" cy="94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72" name="Group 1"/>
          <p:cNvGrpSpPr>
            <a:grpSpLocks/>
          </p:cNvGrpSpPr>
          <p:nvPr/>
        </p:nvGrpSpPr>
        <p:grpSpPr bwMode="auto">
          <a:xfrm>
            <a:off x="6630988" y="3351213"/>
            <a:ext cx="3970337" cy="4125912"/>
            <a:chOff x="5943123" y="2818399"/>
            <a:chExt cx="4658677" cy="4658677"/>
          </a:xfrm>
        </p:grpSpPr>
        <p:pic>
          <p:nvPicPr>
            <p:cNvPr id="66573" name="Picture 19" descr="Image result for Folde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943123" y="2818399"/>
              <a:ext cx="4658677" cy="465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4" name="Rectangle 29"/>
            <p:cNvSpPr>
              <a:spLocks noChangeArrowheads="1"/>
            </p:cNvSpPr>
            <p:nvPr/>
          </p:nvSpPr>
          <p:spPr bwMode="auto">
            <a:xfrm>
              <a:off x="6972574" y="4385883"/>
              <a:ext cx="2812794" cy="72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r>
                <a:rPr lang="ar-EG" altLang="en-US" sz="1800" dirty="0" smtClean="0">
                  <a:cs typeface="Times New Roman" panose="02020603050405020304" pitchFamily="18" charset="0"/>
                </a:rPr>
                <a:t>دراسة الحالة 3</a:t>
              </a:r>
              <a:br>
                <a:rPr lang="ar-EG" altLang="en-US" sz="1800" dirty="0" smtClean="0">
                  <a:cs typeface="Times New Roman" panose="02020603050405020304" pitchFamily="18" charset="0"/>
                </a:rPr>
              </a:br>
              <a:r>
                <a:rPr lang="ar-EG" altLang="en-US" sz="1800" dirty="0" smtClean="0">
                  <a:cs typeface="Times New Roman" panose="02020603050405020304" pitchFamily="18" charset="0"/>
                </a:rPr>
                <a:t>المدفوعات الدولية</a:t>
              </a:r>
              <a:endParaRPr lang="en-US" altLang="en-US" sz="1800" dirty="0">
                <a:cs typeface="Times New Roman" panose="02020603050405020304" pitchFamily="18" charset="0"/>
              </a:endParaRPr>
            </a:p>
          </p:txBody>
        </p:sp>
        <p:pic>
          <p:nvPicPr>
            <p:cNvPr id="66575" name="Picture 21" descr="Image result for International payment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4184" y="5173505"/>
              <a:ext cx="1066957" cy="106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p:cNvSpPr txBox="1">
            <a:spLocks noChangeArrowheads="1"/>
          </p:cNvSpPr>
          <p:nvPr/>
        </p:nvSpPr>
        <p:spPr bwMode="auto">
          <a:xfrm>
            <a:off x="0" y="2560638"/>
            <a:ext cx="9906000" cy="1138237"/>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r>
              <a:rPr lang="ar-EG" altLang="en-US" sz="3200" dirty="0">
                <a:solidFill>
                  <a:schemeClr val="bg1"/>
                </a:solidFill>
                <a:cs typeface="Times New Roman" panose="02020603050405020304" pitchFamily="18" charset="0"/>
              </a:rPr>
              <a:t>دراسة الحالة </a:t>
            </a:r>
            <a:r>
              <a:rPr lang="ar-EG" altLang="en-US" sz="3200" dirty="0" smtClean="0">
                <a:solidFill>
                  <a:schemeClr val="bg1"/>
                </a:solidFill>
                <a:cs typeface="Times New Roman" panose="02020603050405020304" pitchFamily="18" charset="0"/>
              </a:rPr>
              <a:t>1 الحساب الفردي</a:t>
            </a:r>
            <a:endParaRPr lang="en-US" altLang="en-US" sz="3200" dirty="0">
              <a:solidFill>
                <a:schemeClr val="bg1"/>
              </a:solidFill>
              <a:cs typeface="Times New Roman" panose="02020603050405020304" pitchFamily="18" charset="0"/>
            </a:endParaRPr>
          </a:p>
        </p:txBody>
      </p:sp>
      <p:sp>
        <p:nvSpPr>
          <p:cNvPr id="3" name="TextBox 2">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6861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8" descr="Bank, Money, Finance, Save, Account, Building, Euro"/>
          <p:cNvPicPr>
            <a:picLocks noChangeAspect="1" noChangeArrowheads="1"/>
          </p:cNvPicPr>
          <p:nvPr/>
        </p:nvPicPr>
        <p:blipFill>
          <a:blip r:embed="rId3">
            <a:extLst>
              <a:ext uri="{28A0092B-C50C-407E-A947-70E740481C1C}">
                <a14:useLocalDpi xmlns:a14="http://schemas.microsoft.com/office/drawing/2010/main" val="0"/>
              </a:ext>
            </a:extLst>
          </a:blip>
          <a:srcRect b="3369"/>
          <a:stretch>
            <a:fillRect/>
          </a:stretch>
        </p:blipFill>
        <p:spPr bwMode="auto">
          <a:xfrm>
            <a:off x="935038" y="166688"/>
            <a:ext cx="8229600" cy="66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4" descr="Arab, Woman, Crossed, Hands, Thinking, Out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7525" y="2727325"/>
            <a:ext cx="1350963"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9"/>
          <p:cNvSpPr>
            <a:spLocks noChangeArrowheads="1"/>
          </p:cNvSpPr>
          <p:nvPr/>
        </p:nvSpPr>
        <p:spPr bwMode="auto">
          <a:xfrm>
            <a:off x="6550025" y="3052763"/>
            <a:ext cx="1397000"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العميل</a:t>
            </a:r>
            <a:endParaRPr lang="en-US" altLang="en-US" b="1" dirty="0">
              <a:cs typeface="Times New Roman" panose="02020603050405020304" pitchFamily="18" charset="0"/>
            </a:endParaRPr>
          </a:p>
        </p:txBody>
      </p:sp>
      <p:pic>
        <p:nvPicPr>
          <p:cNvPr id="69637" name="Picture 9" descr="QNB_logo_cmyk_20mm_above_sm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125663"/>
            <a:ext cx="17399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800" dirty="0">
                <a:solidFill>
                  <a:schemeClr val="bg1"/>
                </a:solidFill>
                <a:cs typeface="Times New Roman" panose="02020603050405020304" pitchFamily="18" charset="0"/>
              </a:rPr>
              <a:t>عميل محتمل يقترب من فرع </a:t>
            </a:r>
            <a:r>
              <a:rPr lang="ar-EG" sz="1800" dirty="0" smtClean="0">
                <a:solidFill>
                  <a:schemeClr val="bg1"/>
                </a:solidFill>
                <a:cs typeface="Times New Roman" panose="02020603050405020304" pitchFamily="18" charset="0"/>
              </a:rPr>
              <a:t>البنك الأهلي القطري</a:t>
            </a:r>
            <a:r>
              <a:rPr lang="en-US" sz="1800" dirty="0" smtClean="0">
                <a:solidFill>
                  <a:schemeClr val="bg1"/>
                </a:solidFill>
                <a:cs typeface="Times New Roman" panose="02020603050405020304" pitchFamily="18" charset="0"/>
              </a:rPr>
              <a:t>QNB) </a:t>
            </a:r>
            <a:r>
              <a:rPr lang="ar-EG" sz="1800" dirty="0" smtClean="0">
                <a:solidFill>
                  <a:schemeClr val="bg1"/>
                </a:solidFill>
                <a:cs typeface="Times New Roman" panose="02020603050405020304" pitchFamily="18" charset="0"/>
              </a:rPr>
              <a:t>) لفتح حساب </a:t>
            </a:r>
            <a:r>
              <a:rPr lang="ar-EG" sz="1800" dirty="0">
                <a:solidFill>
                  <a:schemeClr val="bg1"/>
                </a:solidFill>
                <a:cs typeface="Times New Roman" panose="02020603050405020304" pitchFamily="18" charset="0"/>
              </a:rPr>
              <a:t>فردي جاري.</a:t>
            </a:r>
            <a:endParaRPr lang="en-US" sz="1800" dirty="0">
              <a:solidFill>
                <a:schemeClr val="bg1"/>
              </a:solidFill>
              <a:cs typeface="Times New Roman" panose="02020603050405020304" pitchFamily="18" charset="0"/>
            </a:endParaRPr>
          </a:p>
        </p:txBody>
      </p:sp>
      <p:sp>
        <p:nvSpPr>
          <p:cNvPr id="7" name="TextBox 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6964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4890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Arab, Woman, Crossed, Hands, Thinking, Out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163" y="1298575"/>
            <a:ext cx="3735387"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ular Callout 3">
            <a:extLst/>
          </p:cNvPr>
          <p:cNvSpPr/>
          <p:nvPr/>
        </p:nvSpPr>
        <p:spPr>
          <a:xfrm>
            <a:off x="3319463" y="370740"/>
            <a:ext cx="2078037" cy="1392237"/>
          </a:xfrm>
          <a:prstGeom prst="wedgeRoundRectCallout">
            <a:avLst>
              <a:gd name="adj1" fmla="val -57785"/>
              <a:gd name="adj2" fmla="val 131626"/>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400" dirty="0" smtClean="0">
                <a:solidFill>
                  <a:schemeClr val="bg1"/>
                </a:solidFill>
                <a:latin typeface="Times New Roman" panose="02020603050405020304" pitchFamily="18" charset="0"/>
                <a:cs typeface="Times New Roman" panose="02020603050405020304" pitchFamily="18" charset="0"/>
              </a:rPr>
              <a:t>مرحباً، </a:t>
            </a:r>
            <a:r>
              <a:rPr lang="ar-EG" sz="1400" dirty="0">
                <a:solidFill>
                  <a:schemeClr val="bg1"/>
                </a:solidFill>
                <a:latin typeface="Times New Roman" panose="02020603050405020304" pitchFamily="18" charset="0"/>
                <a:cs typeface="Times New Roman" panose="02020603050405020304" pitchFamily="18" charset="0"/>
              </a:rPr>
              <a:t>أنا محمد </a:t>
            </a:r>
            <a:r>
              <a:rPr lang="ar-EG" sz="1400" dirty="0" smtClean="0">
                <a:solidFill>
                  <a:schemeClr val="bg1"/>
                </a:solidFill>
                <a:latin typeface="Times New Roman" panose="02020603050405020304" pitchFamily="18" charset="0"/>
                <a:cs typeface="Times New Roman" panose="02020603050405020304" pitchFamily="18" charset="0"/>
              </a:rPr>
              <a:t>خالد مدير </a:t>
            </a:r>
            <a:r>
              <a:rPr lang="ar-EG" sz="1400" dirty="0">
                <a:solidFill>
                  <a:schemeClr val="bg1"/>
                </a:solidFill>
                <a:latin typeface="Times New Roman" panose="02020603050405020304" pitchFamily="18" charset="0"/>
                <a:cs typeface="Times New Roman" panose="02020603050405020304" pitchFamily="18" charset="0"/>
              </a:rPr>
              <a:t>علاقتك في </a:t>
            </a:r>
            <a:r>
              <a:rPr lang="ar-EG" sz="1400" dirty="0" smtClean="0">
                <a:solidFill>
                  <a:schemeClr val="bg1"/>
                </a:solidFill>
                <a:latin typeface="Times New Roman" panose="02020603050405020304" pitchFamily="18" charset="0"/>
                <a:cs typeface="Times New Roman" panose="02020603050405020304" pitchFamily="18" charset="0"/>
              </a:rPr>
              <a:t>البنك الأهلي القطري (</a:t>
            </a:r>
            <a:r>
              <a:rPr lang="en-US" sz="1400" dirty="0" smtClean="0">
                <a:solidFill>
                  <a:schemeClr val="bg1"/>
                </a:solidFill>
                <a:latin typeface="Times New Roman" panose="02020603050405020304" pitchFamily="18" charset="0"/>
                <a:cs typeface="Times New Roman" panose="02020603050405020304" pitchFamily="18" charset="0"/>
              </a:rPr>
              <a:t>QNB</a:t>
            </a:r>
            <a:r>
              <a:rPr lang="ar-EG" sz="1400" dirty="0" smtClean="0">
                <a:solidFill>
                  <a:schemeClr val="bg1"/>
                </a:solidFill>
                <a:latin typeface="Times New Roman" panose="02020603050405020304" pitchFamily="18" charset="0"/>
                <a:cs typeface="Times New Roman" panose="02020603050405020304" pitchFamily="18" charset="0"/>
              </a:rPr>
              <a:t>)</a:t>
            </a:r>
            <a:r>
              <a:rPr lang="en-US" sz="1400" dirty="0" smtClean="0">
                <a:solidFill>
                  <a:schemeClr val="bg1"/>
                </a:solidFill>
                <a:latin typeface="Times New Roman" panose="02020603050405020304" pitchFamily="18" charset="0"/>
                <a:cs typeface="Times New Roman" panose="02020603050405020304" pitchFamily="18" charset="0"/>
              </a:rPr>
              <a:t>،</a:t>
            </a:r>
            <a:r>
              <a:rPr lang="ar-EG" sz="1400" dirty="0" smtClean="0">
                <a:solidFill>
                  <a:schemeClr val="bg1"/>
                </a:solidFill>
                <a:latin typeface="Times New Roman" panose="02020603050405020304" pitchFamily="18" charset="0"/>
                <a:cs typeface="Times New Roman" panose="02020603050405020304" pitchFamily="18" charset="0"/>
              </a:rPr>
              <a:t> </a:t>
            </a:r>
            <a:r>
              <a:rPr lang="ar-EG" sz="1400" dirty="0">
                <a:solidFill>
                  <a:schemeClr val="bg1"/>
                </a:solidFill>
                <a:latin typeface="Times New Roman" panose="02020603050405020304" pitchFamily="18" charset="0"/>
                <a:cs typeface="Times New Roman" panose="02020603050405020304" pitchFamily="18" charset="0"/>
              </a:rPr>
              <a:t>كيف يمكنني خدمتك؟</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71686" name="Rectangle 5"/>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مدير العلاقات</a:t>
            </a:r>
            <a:endParaRPr lang="en-US" altLang="en-US" b="1" dirty="0">
              <a:cs typeface="Times New Roman" panose="02020603050405020304" pitchFamily="18" charset="0"/>
            </a:endParaRPr>
          </a:p>
        </p:txBody>
      </p:sp>
      <p:sp>
        <p:nvSpPr>
          <p:cNvPr id="71687" name="Rectangle 7"/>
          <p:cNvSpPr>
            <a:spLocks noChangeArrowheads="1"/>
          </p:cNvSpPr>
          <p:nvPr/>
        </p:nvSpPr>
        <p:spPr bwMode="auto">
          <a:xfrm>
            <a:off x="6653213" y="5386388"/>
            <a:ext cx="1957387"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العميل</a:t>
            </a:r>
            <a:endParaRPr lang="en-US" altLang="en-US" b="1" dirty="0">
              <a:cs typeface="Times New Roman" panose="02020603050405020304" pitchFamily="18" charset="0"/>
            </a:endParaRPr>
          </a:p>
        </p:txBody>
      </p:sp>
      <p:sp>
        <p:nvSpPr>
          <p:cNvPr id="8" name="Rounded Rectangular Callout 7">
            <a:extLst/>
          </p:cNvPr>
          <p:cNvSpPr/>
          <p:nvPr/>
        </p:nvSpPr>
        <p:spPr>
          <a:xfrm>
            <a:off x="5203859" y="1856395"/>
            <a:ext cx="1900238" cy="919162"/>
          </a:xfrm>
          <a:prstGeom prst="wedgeRoundRectCallout">
            <a:avLst>
              <a:gd name="adj1" fmla="val 71555"/>
              <a:gd name="adj2" fmla="val 65424"/>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solidFill>
                  <a:schemeClr val="bg1"/>
                </a:solidFill>
                <a:latin typeface="Times New Roman" panose="02020603050405020304" pitchFamily="18" charset="0"/>
                <a:cs typeface="Times New Roman" panose="02020603050405020304" pitchFamily="18" charset="0"/>
              </a:rPr>
              <a:t>مرحباً، أنا أمينة بيجام أريد فتح حساب جاري.</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9" name="Rounded Rectangular Callout 8">
            <a:extLst/>
          </p:cNvPr>
          <p:cNvSpPr/>
          <p:nvPr/>
        </p:nvSpPr>
        <p:spPr>
          <a:xfrm>
            <a:off x="3671888" y="3216275"/>
            <a:ext cx="2562225" cy="1846263"/>
          </a:xfrm>
          <a:prstGeom prst="wedgeRoundRectCallout">
            <a:avLst>
              <a:gd name="adj1" fmla="val -94450"/>
              <a:gd name="adj2" fmla="val 3766"/>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400" dirty="0">
                <a:solidFill>
                  <a:schemeClr val="bg1"/>
                </a:solidFill>
                <a:latin typeface="Times New Roman" panose="02020603050405020304" pitchFamily="18" charset="0"/>
                <a:cs typeface="Times New Roman" panose="02020603050405020304" pitchFamily="18" charset="0"/>
              </a:rPr>
              <a:t>لفهم احتياجاتك بشكل أفضل وتزويدك بالمنتج المناسب الذي يلائم </a:t>
            </a:r>
            <a:r>
              <a:rPr lang="ar-EG" sz="1400" dirty="0" smtClean="0">
                <a:solidFill>
                  <a:schemeClr val="bg1"/>
                </a:solidFill>
                <a:latin typeface="Times New Roman" panose="02020603050405020304" pitchFamily="18" charset="0"/>
                <a:cs typeface="Times New Roman" panose="02020603050405020304" pitchFamily="18" charset="0"/>
              </a:rPr>
              <a:t>احتياجاتك، </a:t>
            </a:r>
            <a:r>
              <a:rPr lang="ar-EG" sz="1400" dirty="0">
                <a:solidFill>
                  <a:schemeClr val="bg1"/>
                </a:solidFill>
                <a:latin typeface="Times New Roman" panose="02020603050405020304" pitchFamily="18" charset="0"/>
                <a:cs typeface="Times New Roman" panose="02020603050405020304" pitchFamily="18" charset="0"/>
              </a:rPr>
              <a:t>أود أن أعرف الغرض </a:t>
            </a:r>
            <a:r>
              <a:rPr lang="ar-EG" sz="1400" dirty="0" smtClean="0">
                <a:solidFill>
                  <a:schemeClr val="bg1"/>
                </a:solidFill>
                <a:latin typeface="Times New Roman" panose="02020603050405020304" pitchFamily="18" charset="0"/>
                <a:cs typeface="Times New Roman" panose="02020603050405020304" pitchFamily="18" charset="0"/>
              </a:rPr>
              <a:t>من فتح </a:t>
            </a:r>
            <a:r>
              <a:rPr lang="ar-EG" sz="1400" dirty="0">
                <a:solidFill>
                  <a:schemeClr val="bg1"/>
                </a:solidFill>
                <a:latin typeface="Times New Roman" panose="02020603050405020304" pitchFamily="18" charset="0"/>
                <a:cs typeface="Times New Roman" panose="02020603050405020304" pitchFamily="18" charset="0"/>
              </a:rPr>
              <a:t>الحساب. على سبيل </a:t>
            </a:r>
            <a:r>
              <a:rPr lang="ar-EG" sz="1400" dirty="0" smtClean="0">
                <a:solidFill>
                  <a:schemeClr val="bg1"/>
                </a:solidFill>
                <a:latin typeface="Times New Roman" panose="02020603050405020304" pitchFamily="18" charset="0"/>
                <a:cs typeface="Times New Roman" panose="02020603050405020304" pitchFamily="18" charset="0"/>
              </a:rPr>
              <a:t>المثال، </a:t>
            </a:r>
            <a:r>
              <a:rPr lang="ar-EG" sz="1400" dirty="0">
                <a:solidFill>
                  <a:schemeClr val="bg1"/>
                </a:solidFill>
                <a:latin typeface="Times New Roman" panose="02020603050405020304" pitchFamily="18" charset="0"/>
                <a:cs typeface="Times New Roman" panose="02020603050405020304" pitchFamily="18" charset="0"/>
              </a:rPr>
              <a:t>أين وكيف </a:t>
            </a:r>
            <a:r>
              <a:rPr lang="ar-EG" sz="1400" dirty="0" smtClean="0">
                <a:solidFill>
                  <a:schemeClr val="bg1"/>
                </a:solidFill>
                <a:latin typeface="Times New Roman" panose="02020603050405020304" pitchFamily="18" charset="0"/>
                <a:cs typeface="Times New Roman" panose="02020603050405020304" pitchFamily="18" charset="0"/>
              </a:rPr>
              <a:t>ستستخدمين </a:t>
            </a:r>
            <a:r>
              <a:rPr lang="ar-EG" sz="1400" dirty="0">
                <a:solidFill>
                  <a:schemeClr val="bg1"/>
                </a:solidFill>
                <a:latin typeface="Times New Roman" panose="02020603050405020304" pitchFamily="18" charset="0"/>
                <a:cs typeface="Times New Roman" panose="02020603050405020304" pitchFamily="18" charset="0"/>
              </a:rPr>
              <a:t>هذا الحساب؟</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71691" name="TextBox 9"/>
          <p:cNvSpPr txBox="1">
            <a:spLocks noChangeArrowheads="1"/>
          </p:cNvSpPr>
          <p:nvPr/>
        </p:nvSpPr>
        <p:spPr bwMode="auto">
          <a:xfrm>
            <a:off x="-2973388" y="0"/>
            <a:ext cx="2759075" cy="2492990"/>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smtClean="0"/>
              <a:t>Dialogue boxes were moved position. By MS (01092019).</a:t>
            </a:r>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4890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4"/>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Relationship Manager</a:t>
            </a:r>
          </a:p>
        </p:txBody>
      </p:sp>
      <p:pic>
        <p:nvPicPr>
          <p:cNvPr id="73733" name="Picture 6" descr="Arab, Woman, Crossed, Hands, Thinking, Out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163" y="1298575"/>
            <a:ext cx="3735387"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7"/>
          <p:cNvSpPr>
            <a:spLocks noChangeArrowheads="1"/>
          </p:cNvSpPr>
          <p:nvPr/>
        </p:nvSpPr>
        <p:spPr bwMode="auto">
          <a:xfrm>
            <a:off x="6653213" y="5386388"/>
            <a:ext cx="1957387"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العميل</a:t>
            </a:r>
            <a:endParaRPr lang="en-US" altLang="en-US" b="1" dirty="0">
              <a:cs typeface="Times New Roman" panose="02020603050405020304" pitchFamily="18" charset="0"/>
            </a:endParaRPr>
          </a:p>
        </p:txBody>
      </p:sp>
      <p:pic>
        <p:nvPicPr>
          <p:cNvPr id="73735" name="Picture 9" descr="Image result for map travel iran to doh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87" y="1407318"/>
            <a:ext cx="4722813"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a:extLst/>
          </p:cNvPr>
          <p:cNvSpPr/>
          <p:nvPr/>
        </p:nvSpPr>
        <p:spPr>
          <a:xfrm>
            <a:off x="3962400" y="76200"/>
            <a:ext cx="3376613" cy="1090613"/>
          </a:xfrm>
          <a:prstGeom prst="wedgeRoundRectCallout">
            <a:avLst>
              <a:gd name="adj1" fmla="val 48546"/>
              <a:gd name="adj2" fmla="val 198633"/>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600" dirty="0">
                <a:solidFill>
                  <a:schemeClr val="bg1"/>
                </a:solidFill>
                <a:latin typeface="Times New Roman" panose="02020603050405020304" pitchFamily="18" charset="0"/>
                <a:cs typeface="Times New Roman" panose="02020603050405020304" pitchFamily="18" charset="0"/>
              </a:rPr>
              <a:t>لديّ بعض العقارات في إيران وأريد تحويل </a:t>
            </a:r>
            <a:r>
              <a:rPr lang="ar-EG" sz="1600" dirty="0" smtClean="0">
                <a:solidFill>
                  <a:schemeClr val="bg1"/>
                </a:solidFill>
                <a:latin typeface="Times New Roman" panose="02020603050405020304" pitchFamily="18" charset="0"/>
                <a:cs typeface="Times New Roman" panose="02020603050405020304" pitchFamily="18" charset="0"/>
              </a:rPr>
              <a:t>عائدات تأجيرها </a:t>
            </a:r>
            <a:r>
              <a:rPr lang="ar-EG" sz="1600" dirty="0">
                <a:solidFill>
                  <a:schemeClr val="bg1"/>
                </a:solidFill>
                <a:latin typeface="Times New Roman" panose="02020603050405020304" pitchFamily="18" charset="0"/>
                <a:cs typeface="Times New Roman" panose="02020603050405020304" pitchFamily="18" charset="0"/>
              </a:rPr>
              <a:t>من إيران إلى الدوحة.</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 name="Arc 1">
            <a:extLst/>
          </p:cNvPr>
          <p:cNvSpPr/>
          <p:nvPr/>
        </p:nvSpPr>
        <p:spPr>
          <a:xfrm rot="16200000">
            <a:off x="3090863" y="2505075"/>
            <a:ext cx="4368800" cy="4368800"/>
          </a:xfrm>
          <a:prstGeom prst="arc">
            <a:avLst>
              <a:gd name="adj1" fmla="val 16200000"/>
              <a:gd name="adj2" fmla="val 19650759"/>
            </a:avLst>
          </a:prstGeom>
          <a:ln w="762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pic>
        <p:nvPicPr>
          <p:cNvPr id="73738" name="Picture 13" descr="Image result for cash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3488" y="1587500"/>
            <a:ext cx="11906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7374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3" name="TextBox 2"/>
          <p:cNvSpPr txBox="1"/>
          <p:nvPr/>
        </p:nvSpPr>
        <p:spPr>
          <a:xfrm>
            <a:off x="3222171" y="1814286"/>
            <a:ext cx="595086" cy="276999"/>
          </a:xfrm>
          <a:prstGeom prst="rect">
            <a:avLst/>
          </a:prstGeom>
          <a:solidFill>
            <a:srgbClr val="EBF3E6"/>
          </a:solidFill>
        </p:spPr>
        <p:txBody>
          <a:bodyPr wrap="square" rtlCol="0">
            <a:spAutoFit/>
          </a:bodyPr>
          <a:lstStyle/>
          <a:p>
            <a:r>
              <a:rPr lang="ar-EG" dirty="0" smtClean="0"/>
              <a:t>طهران</a:t>
            </a:r>
            <a:endParaRPr lang="en-US" dirty="0"/>
          </a:p>
        </p:txBody>
      </p:sp>
      <p:sp>
        <p:nvSpPr>
          <p:cNvPr id="14" name="TextBox 13"/>
          <p:cNvSpPr txBox="1"/>
          <p:nvPr/>
        </p:nvSpPr>
        <p:spPr>
          <a:xfrm>
            <a:off x="3559174" y="2662195"/>
            <a:ext cx="708025" cy="276999"/>
          </a:xfrm>
          <a:prstGeom prst="rect">
            <a:avLst/>
          </a:prstGeom>
          <a:solidFill>
            <a:srgbClr val="EBF3E6"/>
          </a:solidFill>
        </p:spPr>
        <p:txBody>
          <a:bodyPr wrap="square" rtlCol="0">
            <a:spAutoFit/>
          </a:bodyPr>
          <a:lstStyle/>
          <a:p>
            <a:pPr algn="ctr"/>
            <a:r>
              <a:rPr lang="ar-EG" dirty="0" smtClean="0"/>
              <a:t>إيران</a:t>
            </a:r>
            <a:endParaRPr lang="en-US" dirty="0"/>
          </a:p>
        </p:txBody>
      </p:sp>
      <p:sp>
        <p:nvSpPr>
          <p:cNvPr id="15" name="TextBox 14"/>
          <p:cNvSpPr txBox="1"/>
          <p:nvPr/>
        </p:nvSpPr>
        <p:spPr>
          <a:xfrm>
            <a:off x="1019970" y="2385196"/>
            <a:ext cx="763586" cy="276999"/>
          </a:xfrm>
          <a:prstGeom prst="rect">
            <a:avLst/>
          </a:prstGeom>
          <a:solidFill>
            <a:srgbClr val="EBF3E6"/>
          </a:solidFill>
        </p:spPr>
        <p:txBody>
          <a:bodyPr wrap="square" rtlCol="0">
            <a:spAutoFit/>
          </a:bodyPr>
          <a:lstStyle/>
          <a:p>
            <a:pPr algn="ctr"/>
            <a:r>
              <a:rPr lang="ar-EG" dirty="0" smtClean="0"/>
              <a:t>بغداد</a:t>
            </a:r>
            <a:endParaRPr lang="en-US" dirty="0"/>
          </a:p>
        </p:txBody>
      </p:sp>
      <p:pic>
        <p:nvPicPr>
          <p:cNvPr id="4" name="Picture 3"/>
          <p:cNvPicPr>
            <a:picLocks noChangeAspect="1"/>
          </p:cNvPicPr>
          <p:nvPr/>
        </p:nvPicPr>
        <p:blipFill>
          <a:blip r:embed="rId8"/>
          <a:stretch>
            <a:fillRect/>
          </a:stretch>
        </p:blipFill>
        <p:spPr>
          <a:xfrm>
            <a:off x="2089149" y="3663094"/>
            <a:ext cx="787400" cy="320737"/>
          </a:xfrm>
          <a:prstGeom prst="rect">
            <a:avLst/>
          </a:prstGeom>
        </p:spPr>
      </p:pic>
      <p:sp>
        <p:nvSpPr>
          <p:cNvPr id="5" name="TextBox 4"/>
          <p:cNvSpPr txBox="1"/>
          <p:nvPr/>
        </p:nvSpPr>
        <p:spPr>
          <a:xfrm>
            <a:off x="2133600" y="3686629"/>
            <a:ext cx="653143" cy="276999"/>
          </a:xfrm>
          <a:prstGeom prst="rect">
            <a:avLst/>
          </a:prstGeom>
          <a:noFill/>
        </p:spPr>
        <p:txBody>
          <a:bodyPr wrap="square" rtlCol="0">
            <a:spAutoFit/>
          </a:bodyPr>
          <a:lstStyle/>
          <a:p>
            <a:r>
              <a:rPr lang="ar-EG" dirty="0" smtClean="0"/>
              <a:t>الكويت</a:t>
            </a:r>
            <a:endParaRPr lang="en-US" dirty="0"/>
          </a:p>
        </p:txBody>
      </p:sp>
      <p:pic>
        <p:nvPicPr>
          <p:cNvPr id="7" name="Picture 6"/>
          <p:cNvPicPr>
            <a:picLocks noChangeAspect="1"/>
          </p:cNvPicPr>
          <p:nvPr/>
        </p:nvPicPr>
        <p:blipFill>
          <a:blip r:embed="rId9"/>
          <a:stretch>
            <a:fillRect/>
          </a:stretch>
        </p:blipFill>
        <p:spPr>
          <a:xfrm>
            <a:off x="1028699" y="5062140"/>
            <a:ext cx="2062163" cy="414858"/>
          </a:xfrm>
          <a:prstGeom prst="rect">
            <a:avLst/>
          </a:prstGeom>
        </p:spPr>
      </p:pic>
      <p:sp>
        <p:nvSpPr>
          <p:cNvPr id="8" name="TextBox 7"/>
          <p:cNvSpPr txBox="1"/>
          <p:nvPr/>
        </p:nvSpPr>
        <p:spPr>
          <a:xfrm>
            <a:off x="1128301" y="5050971"/>
            <a:ext cx="1748248" cy="276999"/>
          </a:xfrm>
          <a:prstGeom prst="rect">
            <a:avLst/>
          </a:prstGeom>
          <a:noFill/>
        </p:spPr>
        <p:txBody>
          <a:bodyPr wrap="square" rtlCol="0">
            <a:spAutoFit/>
          </a:bodyPr>
          <a:lstStyle/>
          <a:p>
            <a:pPr algn="ctr"/>
            <a:r>
              <a:rPr lang="ar-EG" b="1" dirty="0" smtClean="0"/>
              <a:t>المملكة العربية السعودية</a:t>
            </a:r>
            <a:endParaRPr lang="en-US" b="1" dirty="0"/>
          </a:p>
        </p:txBody>
      </p:sp>
      <p:pic>
        <p:nvPicPr>
          <p:cNvPr id="10" name="Picture 9"/>
          <p:cNvPicPr>
            <a:picLocks noChangeAspect="1"/>
          </p:cNvPicPr>
          <p:nvPr/>
        </p:nvPicPr>
        <p:blipFill>
          <a:blip r:embed="rId9"/>
          <a:stretch>
            <a:fillRect/>
          </a:stretch>
        </p:blipFill>
        <p:spPr>
          <a:xfrm>
            <a:off x="1501774" y="4459429"/>
            <a:ext cx="981075" cy="254198"/>
          </a:xfrm>
          <a:prstGeom prst="rect">
            <a:avLst/>
          </a:prstGeom>
        </p:spPr>
      </p:pic>
      <p:sp>
        <p:nvSpPr>
          <p:cNvPr id="12" name="TextBox 11"/>
          <p:cNvSpPr txBox="1"/>
          <p:nvPr/>
        </p:nvSpPr>
        <p:spPr>
          <a:xfrm>
            <a:off x="1596571" y="4466894"/>
            <a:ext cx="909680" cy="276999"/>
          </a:xfrm>
          <a:prstGeom prst="rect">
            <a:avLst/>
          </a:prstGeom>
          <a:noFill/>
        </p:spPr>
        <p:txBody>
          <a:bodyPr wrap="square" rtlCol="0">
            <a:spAutoFit/>
          </a:bodyPr>
          <a:lstStyle/>
          <a:p>
            <a:pPr algn="ctr"/>
            <a:r>
              <a:rPr lang="ar-EG" dirty="0" smtClean="0"/>
              <a:t>الرياض</a:t>
            </a:r>
            <a:endParaRPr lang="en-US" dirty="0"/>
          </a:p>
        </p:txBody>
      </p:sp>
      <p:pic>
        <p:nvPicPr>
          <p:cNvPr id="13" name="Picture 12"/>
          <p:cNvPicPr>
            <a:picLocks noChangeAspect="1"/>
          </p:cNvPicPr>
          <p:nvPr/>
        </p:nvPicPr>
        <p:blipFill>
          <a:blip r:embed="rId9"/>
          <a:stretch>
            <a:fillRect/>
          </a:stretch>
        </p:blipFill>
        <p:spPr>
          <a:xfrm>
            <a:off x="2578100" y="4713627"/>
            <a:ext cx="968378" cy="268150"/>
          </a:xfrm>
          <a:prstGeom prst="rect">
            <a:avLst/>
          </a:prstGeom>
        </p:spPr>
      </p:pic>
      <p:sp>
        <p:nvSpPr>
          <p:cNvPr id="16" name="TextBox 15"/>
          <p:cNvSpPr txBox="1"/>
          <p:nvPr/>
        </p:nvSpPr>
        <p:spPr>
          <a:xfrm>
            <a:off x="2786744" y="4713627"/>
            <a:ext cx="605741" cy="400110"/>
          </a:xfrm>
          <a:prstGeom prst="rect">
            <a:avLst/>
          </a:prstGeom>
          <a:noFill/>
        </p:spPr>
        <p:txBody>
          <a:bodyPr wrap="square" rtlCol="0">
            <a:spAutoFit/>
          </a:bodyPr>
          <a:lstStyle/>
          <a:p>
            <a:pPr algn="ctr"/>
            <a:r>
              <a:rPr lang="ar-EG" sz="2000" dirty="0" smtClean="0"/>
              <a:t>قطر</a:t>
            </a:r>
            <a:endParaRPr lang="en-US" sz="2000" dirty="0"/>
          </a:p>
        </p:txBody>
      </p:sp>
      <p:pic>
        <p:nvPicPr>
          <p:cNvPr id="17" name="Picture 16"/>
          <p:cNvPicPr>
            <a:picLocks noChangeAspect="1"/>
          </p:cNvPicPr>
          <p:nvPr/>
        </p:nvPicPr>
        <p:blipFill>
          <a:blip r:embed="rId10"/>
          <a:stretch>
            <a:fillRect/>
          </a:stretch>
        </p:blipFill>
        <p:spPr>
          <a:xfrm>
            <a:off x="4136230" y="5240336"/>
            <a:ext cx="738983" cy="378347"/>
          </a:xfrm>
          <a:prstGeom prst="rect">
            <a:avLst/>
          </a:prstGeom>
        </p:spPr>
      </p:pic>
      <p:sp>
        <p:nvSpPr>
          <p:cNvPr id="18" name="TextBox 17"/>
          <p:cNvSpPr txBox="1"/>
          <p:nvPr/>
        </p:nvSpPr>
        <p:spPr>
          <a:xfrm rot="20912953">
            <a:off x="4206877" y="5327970"/>
            <a:ext cx="461550" cy="276999"/>
          </a:xfrm>
          <a:prstGeom prst="rect">
            <a:avLst/>
          </a:prstGeom>
          <a:noFill/>
        </p:spPr>
        <p:txBody>
          <a:bodyPr wrap="square" rtlCol="0">
            <a:spAutoFit/>
          </a:bodyPr>
          <a:lstStyle/>
          <a:p>
            <a:r>
              <a:rPr lang="ar-EG" dirty="0" smtClean="0"/>
              <a:t>عمان</a:t>
            </a:r>
            <a:endParaRPr lang="en-US" dirty="0"/>
          </a:p>
        </p:txBody>
      </p:sp>
      <p:pic>
        <p:nvPicPr>
          <p:cNvPr id="19" name="Picture 18"/>
          <p:cNvPicPr>
            <a:picLocks noChangeAspect="1"/>
          </p:cNvPicPr>
          <p:nvPr/>
        </p:nvPicPr>
        <p:blipFill>
          <a:blip r:embed="rId11"/>
          <a:stretch>
            <a:fillRect/>
          </a:stretch>
        </p:blipFill>
        <p:spPr>
          <a:xfrm>
            <a:off x="3773487" y="4481568"/>
            <a:ext cx="493711" cy="178285"/>
          </a:xfrm>
          <a:prstGeom prst="rect">
            <a:avLst/>
          </a:prstGeom>
        </p:spPr>
      </p:pic>
      <p:pic>
        <p:nvPicPr>
          <p:cNvPr id="20" name="Picture 19"/>
          <p:cNvPicPr>
            <a:picLocks noChangeAspect="1"/>
          </p:cNvPicPr>
          <p:nvPr/>
        </p:nvPicPr>
        <p:blipFill>
          <a:blip r:embed="rId11"/>
          <a:stretch>
            <a:fillRect/>
          </a:stretch>
        </p:blipFill>
        <p:spPr>
          <a:xfrm rot="937938">
            <a:off x="4188142" y="4514117"/>
            <a:ext cx="673130" cy="243075"/>
          </a:xfrm>
          <a:prstGeom prst="rect">
            <a:avLst/>
          </a:prstGeom>
        </p:spPr>
      </p:pic>
      <p:sp>
        <p:nvSpPr>
          <p:cNvPr id="21" name="TextBox 20"/>
          <p:cNvSpPr txBox="1"/>
          <p:nvPr/>
        </p:nvSpPr>
        <p:spPr>
          <a:xfrm>
            <a:off x="3962400" y="4427920"/>
            <a:ext cx="728930" cy="285707"/>
          </a:xfrm>
          <a:prstGeom prst="rect">
            <a:avLst/>
          </a:prstGeom>
          <a:noFill/>
        </p:spPr>
        <p:txBody>
          <a:bodyPr wrap="square" rtlCol="0">
            <a:spAutoFit/>
          </a:bodyPr>
          <a:lstStyle/>
          <a:p>
            <a:r>
              <a:rPr lang="ar-EG" dirty="0" smtClean="0"/>
              <a:t>أبو ظبي</a:t>
            </a:r>
            <a:endParaRPr lang="en-US" dirty="0"/>
          </a:p>
        </p:txBody>
      </p:sp>
      <p:pic>
        <p:nvPicPr>
          <p:cNvPr id="22" name="Picture 21"/>
          <p:cNvPicPr>
            <a:picLocks noChangeAspect="1"/>
          </p:cNvPicPr>
          <p:nvPr/>
        </p:nvPicPr>
        <p:blipFill>
          <a:blip r:embed="rId11"/>
          <a:stretch>
            <a:fillRect/>
          </a:stretch>
        </p:blipFill>
        <p:spPr>
          <a:xfrm>
            <a:off x="4681543" y="4773798"/>
            <a:ext cx="342900" cy="123825"/>
          </a:xfrm>
          <a:prstGeom prst="rect">
            <a:avLst/>
          </a:prstGeom>
        </p:spPr>
      </p:pic>
      <p:pic>
        <p:nvPicPr>
          <p:cNvPr id="23" name="Picture 22"/>
          <p:cNvPicPr>
            <a:picLocks noChangeAspect="1"/>
          </p:cNvPicPr>
          <p:nvPr/>
        </p:nvPicPr>
        <p:blipFill>
          <a:blip r:embed="rId11"/>
          <a:stretch>
            <a:fillRect/>
          </a:stretch>
        </p:blipFill>
        <p:spPr>
          <a:xfrm>
            <a:off x="4694959" y="5021219"/>
            <a:ext cx="342900" cy="123825"/>
          </a:xfrm>
          <a:prstGeom prst="rect">
            <a:avLst/>
          </a:prstGeom>
        </p:spPr>
      </p:pic>
      <p:pic>
        <p:nvPicPr>
          <p:cNvPr id="24" name="Picture 23"/>
          <p:cNvPicPr>
            <a:picLocks noChangeAspect="1"/>
          </p:cNvPicPr>
          <p:nvPr/>
        </p:nvPicPr>
        <p:blipFill>
          <a:blip r:embed="rId11"/>
          <a:stretch>
            <a:fillRect/>
          </a:stretch>
        </p:blipFill>
        <p:spPr>
          <a:xfrm>
            <a:off x="4895856" y="4874038"/>
            <a:ext cx="520898" cy="188102"/>
          </a:xfrm>
          <a:prstGeom prst="rect">
            <a:avLst/>
          </a:prstGeom>
        </p:spPr>
      </p:pic>
      <p:pic>
        <p:nvPicPr>
          <p:cNvPr id="25" name="Picture 24"/>
          <p:cNvPicPr>
            <a:picLocks noChangeAspect="1"/>
          </p:cNvPicPr>
          <p:nvPr/>
        </p:nvPicPr>
        <p:blipFill>
          <a:blip r:embed="rId11"/>
          <a:stretch>
            <a:fillRect/>
          </a:stretch>
        </p:blipFill>
        <p:spPr>
          <a:xfrm>
            <a:off x="4967862" y="4731417"/>
            <a:ext cx="342900" cy="123825"/>
          </a:xfrm>
          <a:prstGeom prst="rect">
            <a:avLst/>
          </a:prstGeom>
        </p:spPr>
      </p:pic>
      <p:sp>
        <p:nvSpPr>
          <p:cNvPr id="26" name="TextBox 25"/>
          <p:cNvSpPr txBox="1"/>
          <p:nvPr/>
        </p:nvSpPr>
        <p:spPr>
          <a:xfrm>
            <a:off x="4852993" y="4793329"/>
            <a:ext cx="563761" cy="276999"/>
          </a:xfrm>
          <a:prstGeom prst="rect">
            <a:avLst/>
          </a:prstGeom>
          <a:noFill/>
        </p:spPr>
        <p:txBody>
          <a:bodyPr wrap="square" rtlCol="0">
            <a:spAutoFit/>
          </a:bodyPr>
          <a:lstStyle/>
          <a:p>
            <a:r>
              <a:rPr lang="ar-EG" dirty="0" smtClean="0"/>
              <a:t>مسقط</a:t>
            </a:r>
            <a:endParaRPr lang="en-US" dirty="0"/>
          </a:p>
        </p:txBody>
      </p:sp>
      <p:pic>
        <p:nvPicPr>
          <p:cNvPr id="27" name="Picture 26"/>
          <p:cNvPicPr>
            <a:picLocks noChangeAspect="1"/>
          </p:cNvPicPr>
          <p:nvPr/>
        </p:nvPicPr>
        <p:blipFill>
          <a:blip r:embed="rId12"/>
          <a:stretch>
            <a:fillRect/>
          </a:stretch>
        </p:blipFill>
        <p:spPr>
          <a:xfrm>
            <a:off x="1377275" y="2792947"/>
            <a:ext cx="513435" cy="342290"/>
          </a:xfrm>
          <a:prstGeom prst="rect">
            <a:avLst/>
          </a:prstGeom>
        </p:spPr>
      </p:pic>
      <p:sp>
        <p:nvSpPr>
          <p:cNvPr id="28" name="TextBox 27"/>
          <p:cNvSpPr txBox="1"/>
          <p:nvPr/>
        </p:nvSpPr>
        <p:spPr>
          <a:xfrm>
            <a:off x="1294725" y="2778125"/>
            <a:ext cx="670600" cy="276999"/>
          </a:xfrm>
          <a:prstGeom prst="rect">
            <a:avLst/>
          </a:prstGeom>
          <a:noFill/>
        </p:spPr>
        <p:txBody>
          <a:bodyPr wrap="square" rtlCol="0">
            <a:spAutoFit/>
          </a:bodyPr>
          <a:lstStyle/>
          <a:p>
            <a:r>
              <a:rPr lang="ar-EG" dirty="0" smtClean="0"/>
              <a:t>العراق</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p:cNvPr>
          <p:cNvSpPr txBox="1"/>
          <p:nvPr/>
        </p:nvSpPr>
        <p:spPr>
          <a:xfrm>
            <a:off x="10120313" y="0"/>
            <a:ext cx="2759075" cy="3416300"/>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r>
              <a:rPr lang="en-US" b="1" u="sng" dirty="0"/>
              <a:t>NOTE TO GRAPHICS – Quickly flash one of three images on a projector or TV screen</a:t>
            </a: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75781"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75782" name="Picture 19" descr="Image result for Iran sanc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939" y="1708150"/>
            <a:ext cx="4310061"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2" descr="Arabian, Guy, Laptop, Man, Male, Arabic, Busin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5" y="2516188"/>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hought Bubble: Cloud 1">
            <a:extLst/>
          </p:cNvPr>
          <p:cNvSpPr/>
          <p:nvPr/>
        </p:nvSpPr>
        <p:spPr>
          <a:xfrm>
            <a:off x="3141663" y="4305300"/>
            <a:ext cx="3200400" cy="2065338"/>
          </a:xfrm>
          <a:prstGeom prst="cloudCallout">
            <a:avLst>
              <a:gd name="adj1" fmla="val -83609"/>
              <a:gd name="adj2" fmla="val -18540"/>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latin typeface="Times New Roman" panose="02020603050405020304" pitchFamily="18" charset="0"/>
                <a:cs typeface="Times New Roman" panose="02020603050405020304" pitchFamily="18" charset="0"/>
              </a:rPr>
              <a:t>على حد علمي، </a:t>
            </a:r>
            <a:r>
              <a:rPr lang="ar-EG" sz="1400" dirty="0">
                <a:latin typeface="Times New Roman" panose="02020603050405020304" pitchFamily="18" charset="0"/>
                <a:cs typeface="Times New Roman" panose="02020603050405020304" pitchFamily="18" charset="0"/>
              </a:rPr>
              <a:t>إيران بلد </a:t>
            </a:r>
            <a:r>
              <a:rPr lang="ar-EG" sz="1400" dirty="0" smtClean="0">
                <a:latin typeface="Times New Roman" panose="02020603050405020304" pitchFamily="18" charset="0"/>
                <a:cs typeface="Times New Roman" panose="02020603050405020304" pitchFamily="18" charset="0"/>
              </a:rPr>
              <a:t>خاضع </a:t>
            </a:r>
            <a:r>
              <a:rPr lang="ar-EG" sz="1400" dirty="0">
                <a:latin typeface="Times New Roman" panose="02020603050405020304" pitchFamily="18" charset="0"/>
                <a:cs typeface="Times New Roman" panose="02020603050405020304" pitchFamily="18" charset="0"/>
              </a:rPr>
              <a:t>للعقوبات.</a:t>
            </a:r>
            <a:endParaRPr lang="en-US" sz="1400" dirty="0">
              <a:latin typeface="Times New Roman" panose="02020603050405020304" pitchFamily="18" charset="0"/>
              <a:cs typeface="Times New Roman" panose="02020603050405020304" pitchFamily="18" charset="0"/>
            </a:endParaRPr>
          </a:p>
        </p:txBody>
      </p:sp>
      <p:sp>
        <p:nvSpPr>
          <p:cNvPr id="11" name="Rectangle 10">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2000" dirty="0">
                <a:solidFill>
                  <a:schemeClr val="bg1"/>
                </a:solidFill>
                <a:cs typeface="Times New Roman" panose="02020603050405020304" pitchFamily="18" charset="0"/>
              </a:rPr>
              <a:t>مدير العلاقات يدرك أن إيران </a:t>
            </a:r>
            <a:r>
              <a:rPr lang="ar-EG" sz="2000" dirty="0" smtClean="0">
                <a:solidFill>
                  <a:schemeClr val="bg1"/>
                </a:solidFill>
                <a:cs typeface="Times New Roman" panose="02020603050405020304" pitchFamily="18" charset="0"/>
              </a:rPr>
              <a:t>بلداً خاضع </a:t>
            </a:r>
            <a:r>
              <a:rPr lang="ar-EG" sz="2000" dirty="0">
                <a:solidFill>
                  <a:schemeClr val="bg1"/>
                </a:solidFill>
                <a:cs typeface="Times New Roman" panose="02020603050405020304" pitchFamily="18" charset="0"/>
              </a:rPr>
              <a:t>للعقوبات.</a:t>
            </a:r>
            <a:endParaRPr lang="en-US" sz="20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77829"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77830"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5" y="2286000"/>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mage result for iRAN SANC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1663700"/>
            <a:ext cx="43497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2000" dirty="0">
                <a:solidFill>
                  <a:schemeClr val="bg1"/>
                </a:solidFill>
                <a:cs typeface="Times New Roman" panose="02020603050405020304" pitchFamily="18" charset="0"/>
              </a:rPr>
              <a:t>مدير العلاقات يدرك أن إيران </a:t>
            </a:r>
            <a:r>
              <a:rPr lang="ar-EG" sz="2000" dirty="0" smtClean="0">
                <a:solidFill>
                  <a:schemeClr val="bg1"/>
                </a:solidFill>
                <a:cs typeface="Times New Roman" panose="02020603050405020304" pitchFamily="18" charset="0"/>
              </a:rPr>
              <a:t>بلداً خاضع </a:t>
            </a:r>
            <a:r>
              <a:rPr lang="ar-EG" sz="2000" dirty="0">
                <a:solidFill>
                  <a:schemeClr val="bg1"/>
                </a:solidFill>
                <a:cs typeface="Times New Roman" panose="02020603050405020304" pitchFamily="18" charset="0"/>
              </a:rPr>
              <a:t>للعقوبات.</a:t>
            </a:r>
            <a:endParaRPr lang="en-US" sz="20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2000" dirty="0">
                <a:solidFill>
                  <a:schemeClr val="bg1"/>
                </a:solidFill>
                <a:cs typeface="Times New Roman" panose="02020603050405020304" pitchFamily="18" charset="0"/>
              </a:rPr>
              <a:t>مدير العلاقات يدرك أن إيران </a:t>
            </a:r>
            <a:r>
              <a:rPr lang="ar-EG" sz="2000" dirty="0" smtClean="0">
                <a:solidFill>
                  <a:schemeClr val="bg1"/>
                </a:solidFill>
                <a:cs typeface="Times New Roman" panose="02020603050405020304" pitchFamily="18" charset="0"/>
              </a:rPr>
              <a:t>بلداً خاضع </a:t>
            </a:r>
            <a:r>
              <a:rPr lang="ar-EG" sz="2000" dirty="0">
                <a:solidFill>
                  <a:schemeClr val="bg1"/>
                </a:solidFill>
                <a:cs typeface="Times New Roman" panose="02020603050405020304" pitchFamily="18" charset="0"/>
              </a:rPr>
              <a:t>للعقوبات.</a:t>
            </a:r>
            <a:endParaRPr lang="en-US" sz="2000" dirty="0">
              <a:solidFill>
                <a:schemeClr val="bg1"/>
              </a:solidFill>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7987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79878" name="Picture 15" descr="Image result for iRAN SANC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275" y="1639888"/>
            <a:ext cx="423545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Picture 2" descr="Arabian, Guy, Laptop, Man, Male, Arabic, Busin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 y="24923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4890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Rectangle 4"/>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t>مدير العلاقات</a:t>
            </a:r>
            <a:endParaRPr lang="en-US" altLang="en-US" b="1" dirty="0"/>
          </a:p>
        </p:txBody>
      </p:sp>
      <p:sp>
        <p:nvSpPr>
          <p:cNvPr id="9" name="Rectangle 8">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400" dirty="0">
                <a:solidFill>
                  <a:schemeClr val="bg1"/>
                </a:solidFill>
                <a:cs typeface="Times New Roman" panose="02020603050405020304" pitchFamily="18" charset="0"/>
              </a:rPr>
              <a:t>ومع ذلك ، فهو </a:t>
            </a:r>
            <a:r>
              <a:rPr lang="ar-EG" sz="1400" dirty="0" smtClean="0">
                <a:solidFill>
                  <a:schemeClr val="bg1"/>
                </a:solidFill>
                <a:cs typeface="Times New Roman" panose="02020603050405020304" pitchFamily="18" charset="0"/>
              </a:rPr>
              <a:t>بحاجة إلى </a:t>
            </a:r>
            <a:r>
              <a:rPr lang="ar-EG" sz="1400" dirty="0">
                <a:solidFill>
                  <a:schemeClr val="bg1"/>
                </a:solidFill>
                <a:cs typeface="Times New Roman" panose="02020603050405020304" pitchFamily="18" charset="0"/>
              </a:rPr>
              <a:t>معلومات محددة حول كيفية التعامل مع هذا العميل </a:t>
            </a:r>
            <a:r>
              <a:rPr lang="ar-EG" sz="1400" dirty="0" smtClean="0">
                <a:solidFill>
                  <a:schemeClr val="bg1"/>
                </a:solidFill>
                <a:cs typeface="Times New Roman" panose="02020603050405020304" pitchFamily="18" charset="0"/>
              </a:rPr>
              <a:t>بعينه وفقًا </a:t>
            </a:r>
            <a:r>
              <a:rPr lang="ar-EG" sz="1400" dirty="0">
                <a:solidFill>
                  <a:schemeClr val="bg1"/>
                </a:solidFill>
                <a:cs typeface="Times New Roman" panose="02020603050405020304" pitchFamily="18" charset="0"/>
              </a:rPr>
              <a:t>لسياسة عقوبات </a:t>
            </a:r>
            <a:r>
              <a:rPr lang="ar-EG" sz="1400" dirty="0" smtClean="0">
                <a:solidFill>
                  <a:schemeClr val="bg1"/>
                </a:solidFill>
                <a:cs typeface="Times New Roman" panose="02020603050405020304" pitchFamily="18" charset="0"/>
              </a:rPr>
              <a:t>البنك الأهلي القطري (</a:t>
            </a:r>
            <a:r>
              <a:rPr lang="en-US" sz="1400" dirty="0" smtClean="0">
                <a:solidFill>
                  <a:schemeClr val="bg1"/>
                </a:solidFill>
                <a:cs typeface="Times New Roman" panose="02020603050405020304" pitchFamily="18" charset="0"/>
              </a:rPr>
              <a:t>QNB</a:t>
            </a:r>
            <a:r>
              <a:rPr lang="ar-EG" sz="1400" dirty="0" smtClean="0">
                <a:solidFill>
                  <a:schemeClr val="bg1"/>
                </a:solidFill>
                <a:cs typeface="Times New Roman" panose="02020603050405020304" pitchFamily="18" charset="0"/>
              </a:rPr>
              <a:t>).</a:t>
            </a:r>
            <a:endParaRPr lang="en-US" sz="1400" dirty="0">
              <a:solidFill>
                <a:schemeClr val="bg1"/>
              </a:solidFill>
              <a:cs typeface="Times New Roman" panose="02020603050405020304" pitchFamily="18" charset="0"/>
            </a:endParaRPr>
          </a:p>
        </p:txBody>
      </p:sp>
      <p:sp>
        <p:nvSpPr>
          <p:cNvPr id="2" name="Thought Bubble: Cloud 1">
            <a:extLst/>
          </p:cNvPr>
          <p:cNvSpPr/>
          <p:nvPr/>
        </p:nvSpPr>
        <p:spPr>
          <a:xfrm>
            <a:off x="3295650" y="455613"/>
            <a:ext cx="3200400" cy="2065337"/>
          </a:xfrm>
          <a:prstGeom prst="cloudCallout">
            <a:avLst>
              <a:gd name="adj1" fmla="val -52840"/>
              <a:gd name="adj2" fmla="val 50936"/>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400" dirty="0">
                <a:latin typeface="Times New Roman" panose="02020603050405020304" pitchFamily="18" charset="0"/>
                <a:cs typeface="Times New Roman" panose="02020603050405020304" pitchFamily="18" charset="0"/>
              </a:rPr>
              <a:t>حسناً، لكنني لست متأكدًا من سياسة عقوبات </a:t>
            </a:r>
            <a:r>
              <a:rPr lang="ar-EG" sz="1400" dirty="0" smtClean="0">
                <a:latin typeface="Times New Roman" panose="02020603050405020304" pitchFamily="18" charset="0"/>
                <a:cs typeface="Times New Roman" panose="02020603050405020304" pitchFamily="18" charset="0"/>
              </a:rPr>
              <a:t>البنك الأهلي </a:t>
            </a:r>
            <a:r>
              <a:rPr lang="ar-EG" sz="1400" smtClean="0">
                <a:latin typeface="Times New Roman" panose="02020603050405020304" pitchFamily="18" charset="0"/>
                <a:cs typeface="Times New Roman" panose="02020603050405020304" pitchFamily="18" charset="0"/>
              </a:rPr>
              <a:t>القطري (</a:t>
            </a:r>
            <a:r>
              <a:rPr lang="en-US" sz="1400" smtClean="0">
                <a:latin typeface="Times New Roman" panose="02020603050405020304" pitchFamily="18" charset="0"/>
                <a:cs typeface="Times New Roman" panose="02020603050405020304" pitchFamily="18" charset="0"/>
              </a:rPr>
              <a:t>QNB</a:t>
            </a:r>
            <a:r>
              <a:rPr lang="ar-EG" sz="140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81928"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1" name="Thought Bubble: Cloud 1">
            <a:extLst/>
          </p:cNvPr>
          <p:cNvSpPr/>
          <p:nvPr/>
        </p:nvSpPr>
        <p:spPr>
          <a:xfrm>
            <a:off x="3702050" y="2459038"/>
            <a:ext cx="3200400" cy="2065337"/>
          </a:xfrm>
          <a:prstGeom prst="cloudCallout">
            <a:avLst>
              <a:gd name="adj1" fmla="val -63389"/>
              <a:gd name="adj2" fmla="val -20583"/>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latin typeface="Times New Roman" panose="02020603050405020304" pitchFamily="18" charset="0"/>
                <a:cs typeface="Times New Roman" panose="02020603050405020304" pitchFamily="18" charset="0"/>
              </a:rPr>
              <a:t>ما الخطوة التالية التي يجب علي فعلها؟</a:t>
            </a:r>
            <a:endParaRPr lang="en-US" sz="1400" dirty="0">
              <a:latin typeface="Times New Roman" panose="02020603050405020304" pitchFamily="18" charset="0"/>
              <a:cs typeface="Times New Roman" panose="02020603050405020304" pitchFamily="18" charset="0"/>
            </a:endParaRPr>
          </a:p>
        </p:txBody>
      </p:sp>
      <p:pic>
        <p:nvPicPr>
          <p:cNvPr id="81930" name="Picture 6" descr="Arab, Woman, Crossed, Hands, Thinking, Out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163" y="1298575"/>
            <a:ext cx="3735387"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1" name="Rectangle 7"/>
          <p:cNvSpPr>
            <a:spLocks noChangeArrowheads="1"/>
          </p:cNvSpPr>
          <p:nvPr/>
        </p:nvSpPr>
        <p:spPr bwMode="auto">
          <a:xfrm>
            <a:off x="6653213" y="5386388"/>
            <a:ext cx="1957387"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العميل</a:t>
            </a:r>
            <a:endParaRPr lang="en-US" altLang="en-US"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6350"/>
            <a:ext cx="9144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1588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Rectangle 4"/>
          <p:cNvSpPr>
            <a:spLocks noChangeArrowheads="1"/>
          </p:cNvSpPr>
          <p:nvPr/>
        </p:nvSpPr>
        <p:spPr bwMode="auto">
          <a:xfrm rot="-706055">
            <a:off x="2501900" y="5368925"/>
            <a:ext cx="3109913" cy="4619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sz="2400" b="1"/>
              <a:t>Relationship Manager</a:t>
            </a:r>
          </a:p>
        </p:txBody>
      </p:sp>
      <p:sp>
        <p:nvSpPr>
          <p:cNvPr id="83973" name="Rectangle 5"/>
          <p:cNvSpPr>
            <a:spLocks noChangeArrowheads="1"/>
          </p:cNvSpPr>
          <p:nvPr/>
        </p:nvSpPr>
        <p:spPr bwMode="auto">
          <a:xfrm>
            <a:off x="6653213" y="5386388"/>
            <a:ext cx="1957387" cy="46196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sz="2400" b="1"/>
              <a:t>Customer</a:t>
            </a:r>
          </a:p>
        </p:txBody>
      </p:sp>
      <p:pic>
        <p:nvPicPr>
          <p:cNvPr id="83974" name="Picture 6" descr="Arab, Woman, Crossed, Hands, Thinking, Out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163" y="1298575"/>
            <a:ext cx="3735387"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5" name="TextBox 7"/>
          <p:cNvSpPr txBox="1">
            <a:spLocks noChangeArrowheads="1"/>
          </p:cNvSpPr>
          <p:nvPr/>
        </p:nvSpPr>
        <p:spPr bwMode="auto">
          <a:xfrm>
            <a:off x="0" y="563563"/>
            <a:ext cx="9906000" cy="5748337"/>
          </a:xfrm>
          <a:prstGeom prst="rect">
            <a:avLst/>
          </a:prstGeom>
          <a:solidFill>
            <a:srgbClr val="00185B">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US" altLang="en-US"/>
          </a:p>
        </p:txBody>
      </p:sp>
      <p:sp>
        <p:nvSpPr>
          <p:cNvPr id="83976" name="TextBox 9"/>
          <p:cNvSpPr txBox="1">
            <a:spLocks noChangeArrowheads="1"/>
          </p:cNvSpPr>
          <p:nvPr/>
        </p:nvSpPr>
        <p:spPr bwMode="auto">
          <a:xfrm>
            <a:off x="147638" y="693738"/>
            <a:ext cx="962342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150000"/>
              </a:lnSpc>
            </a:pPr>
            <a:r>
              <a:rPr lang="ar-EG" altLang="en-US" sz="2000" b="1" dirty="0">
                <a:solidFill>
                  <a:schemeClr val="bg1"/>
                </a:solidFill>
                <a:cs typeface="Times New Roman" panose="02020603050405020304" pitchFamily="18" charset="0"/>
              </a:rPr>
              <a:t>ماذا يجب على محمد خالد </a:t>
            </a:r>
            <a:r>
              <a:rPr lang="ar-EG" altLang="en-US" sz="2000" b="1" dirty="0" smtClean="0">
                <a:solidFill>
                  <a:schemeClr val="bg1"/>
                </a:solidFill>
                <a:cs typeface="Times New Roman" panose="02020603050405020304" pitchFamily="18" charset="0"/>
              </a:rPr>
              <a:t> </a:t>
            </a:r>
            <a:r>
              <a:rPr lang="ar-EG" altLang="en-US" sz="2000" b="1" dirty="0">
                <a:solidFill>
                  <a:schemeClr val="bg1"/>
                </a:solidFill>
                <a:cs typeface="Times New Roman" panose="02020603050405020304" pitchFamily="18" charset="0"/>
              </a:rPr>
              <a:t>مدير </a:t>
            </a:r>
            <a:r>
              <a:rPr lang="ar-EG" altLang="en-US" sz="2000" b="1" dirty="0" smtClean="0">
                <a:solidFill>
                  <a:schemeClr val="bg1"/>
                </a:solidFill>
                <a:cs typeface="Times New Roman" panose="02020603050405020304" pitchFamily="18" charset="0"/>
              </a:rPr>
              <a:t>العلاقات، </a:t>
            </a:r>
            <a:r>
              <a:rPr lang="ar-EG" altLang="en-US" sz="2000" b="1" dirty="0">
                <a:solidFill>
                  <a:schemeClr val="bg1"/>
                </a:solidFill>
                <a:cs typeface="Times New Roman" panose="02020603050405020304" pitchFamily="18" charset="0"/>
              </a:rPr>
              <a:t>أن يفعل بعد ذلك</a:t>
            </a:r>
            <a:r>
              <a:rPr lang="ar-EG" altLang="en-US" sz="2000" b="1" dirty="0" smtClean="0">
                <a:solidFill>
                  <a:schemeClr val="bg1"/>
                </a:solidFill>
                <a:cs typeface="Times New Roman" panose="02020603050405020304" pitchFamily="18" charset="0"/>
              </a:rPr>
              <a:t>؟</a:t>
            </a:r>
          </a:p>
          <a:p>
            <a:pPr algn="r" rtl="1">
              <a:lnSpc>
                <a:spcPct val="150000"/>
              </a:lnSpc>
            </a:pPr>
            <a:r>
              <a:rPr lang="ar-EG" altLang="en-US" sz="2000" b="1" dirty="0" smtClean="0">
                <a:solidFill>
                  <a:schemeClr val="bg1"/>
                </a:solidFill>
                <a:cs typeface="Times New Roman" panose="02020603050405020304" pitchFamily="18" charset="0"/>
              </a:rPr>
              <a:t>أ.  </a:t>
            </a:r>
            <a:r>
              <a:rPr lang="ar-EG" altLang="en-US" sz="2000" b="1" dirty="0">
                <a:solidFill>
                  <a:schemeClr val="bg1"/>
                </a:solidFill>
                <a:cs typeface="Times New Roman" panose="02020603050405020304" pitchFamily="18" charset="0"/>
              </a:rPr>
              <a:t>إذا تم </a:t>
            </a:r>
            <a:r>
              <a:rPr lang="ar-EG" altLang="en-US" sz="2000" b="1" dirty="0" smtClean="0">
                <a:solidFill>
                  <a:schemeClr val="bg1"/>
                </a:solidFill>
                <a:cs typeface="Times New Roman" panose="02020603050405020304" pitchFamily="18" charset="0"/>
              </a:rPr>
              <a:t>استكمال التقصي اللازم لدى العملاء </a:t>
            </a:r>
            <a:r>
              <a:rPr lang="en-US" altLang="en-US" sz="2000" b="1" dirty="0">
                <a:solidFill>
                  <a:schemeClr val="bg1"/>
                </a:solidFill>
                <a:cs typeface="Times New Roman" panose="02020603050405020304" pitchFamily="18" charset="0"/>
              </a:rPr>
              <a:t>Customer Due Diligence</a:t>
            </a:r>
            <a:r>
              <a:rPr lang="ar-EG" altLang="en-US" sz="2000" b="1" dirty="0" smtClean="0">
                <a:solidFill>
                  <a:schemeClr val="bg1"/>
                </a:solidFill>
                <a:cs typeface="Times New Roman" panose="02020603050405020304" pitchFamily="18" charset="0"/>
              </a:rPr>
              <a:t> </a:t>
            </a:r>
            <a:r>
              <a:rPr lang="en-US" altLang="en-US" sz="2000" b="1" dirty="0" smtClean="0">
                <a:solidFill>
                  <a:schemeClr val="bg1"/>
                </a:solidFill>
                <a:cs typeface="Times New Roman" panose="02020603050405020304" pitchFamily="18" charset="0"/>
              </a:rPr>
              <a:t>CDD)</a:t>
            </a:r>
            <a:r>
              <a:rPr lang="ar-EG" altLang="en-US" sz="2000" b="1" dirty="0" smtClean="0">
                <a:solidFill>
                  <a:schemeClr val="bg1"/>
                </a:solidFill>
                <a:cs typeface="Times New Roman" panose="02020603050405020304" pitchFamily="18" charset="0"/>
              </a:rPr>
              <a:t>) ومعرفة </a:t>
            </a:r>
            <a:r>
              <a:rPr lang="ar-EG" altLang="en-US" sz="2000" b="1" dirty="0">
                <a:solidFill>
                  <a:schemeClr val="bg1"/>
                </a:solidFill>
                <a:cs typeface="Times New Roman" panose="02020603050405020304" pitchFamily="18" charset="0"/>
              </a:rPr>
              <a:t>عميلك </a:t>
            </a:r>
            <a:r>
              <a:rPr lang="en-US" altLang="en-US" sz="2000" b="1" dirty="0">
                <a:solidFill>
                  <a:schemeClr val="bg1"/>
                </a:solidFill>
                <a:cs typeface="Times New Roman" panose="02020603050405020304" pitchFamily="18" charset="0"/>
              </a:rPr>
              <a:t>Know Your Customer </a:t>
            </a:r>
            <a:r>
              <a:rPr lang="ar-EG" altLang="en-US" sz="2000" b="1" dirty="0" smtClean="0">
                <a:solidFill>
                  <a:schemeClr val="bg1"/>
                </a:solidFill>
                <a:cs typeface="Times New Roman" panose="02020603050405020304" pitchFamily="18" charset="0"/>
              </a:rPr>
              <a:t> </a:t>
            </a:r>
            <a:r>
              <a:rPr lang="en-US" altLang="en-US" sz="2000" b="1" dirty="0" smtClean="0">
                <a:solidFill>
                  <a:schemeClr val="bg1"/>
                </a:solidFill>
                <a:cs typeface="Times New Roman" panose="02020603050405020304" pitchFamily="18" charset="0"/>
              </a:rPr>
              <a:t>KYC</a:t>
            </a:r>
            <a:r>
              <a:rPr lang="en-US" altLang="en-US" sz="2000" b="1" dirty="0">
                <a:solidFill>
                  <a:schemeClr val="bg1"/>
                </a:solidFill>
                <a:cs typeface="Times New Roman" panose="02020603050405020304" pitchFamily="18" charset="0"/>
              </a:rPr>
              <a:t>) </a:t>
            </a:r>
            <a:r>
              <a:rPr lang="ar-EG" altLang="en-US" sz="2000" b="1" dirty="0" smtClean="0">
                <a:solidFill>
                  <a:schemeClr val="bg1"/>
                </a:solidFill>
                <a:cs typeface="Times New Roman" panose="02020603050405020304" pitchFamily="18" charset="0"/>
              </a:rPr>
              <a:t>) بنجاح، </a:t>
            </a:r>
            <a:r>
              <a:rPr lang="ar-EG" altLang="en-US" sz="2000" b="1" dirty="0">
                <a:solidFill>
                  <a:schemeClr val="bg1"/>
                </a:solidFill>
                <a:cs typeface="Times New Roman" panose="02020603050405020304" pitchFamily="18" charset="0"/>
              </a:rPr>
              <a:t>تابع فتح الحساب</a:t>
            </a:r>
            <a:r>
              <a:rPr lang="ar-EG" altLang="en-US" sz="2000" b="1" dirty="0" smtClean="0">
                <a:solidFill>
                  <a:schemeClr val="bg1"/>
                </a:solidFill>
                <a:cs typeface="Times New Roman" panose="02020603050405020304" pitchFamily="18" charset="0"/>
              </a:rPr>
              <a:t>.</a:t>
            </a:r>
          </a:p>
          <a:p>
            <a:pPr algn="r" rtl="1">
              <a:lnSpc>
                <a:spcPct val="150000"/>
              </a:lnSpc>
            </a:pPr>
            <a:r>
              <a:rPr lang="ar-EG" altLang="en-US" sz="2000" b="1" dirty="0" smtClean="0">
                <a:solidFill>
                  <a:schemeClr val="bg1"/>
                </a:solidFill>
                <a:cs typeface="Times New Roman" panose="02020603050405020304" pitchFamily="18" charset="0"/>
              </a:rPr>
              <a:t>ب</a:t>
            </a:r>
            <a:r>
              <a:rPr lang="ar-EG" altLang="en-US" sz="2000" b="1" dirty="0">
                <a:solidFill>
                  <a:schemeClr val="bg1"/>
                </a:solidFill>
                <a:cs typeface="Times New Roman" panose="02020603050405020304" pitchFamily="18" charset="0"/>
              </a:rPr>
              <a:t>. رفع القضية إلى مديره التنفيذي </a:t>
            </a:r>
            <a:r>
              <a:rPr lang="ar-EG" altLang="en-US" sz="2000" b="1" dirty="0" smtClean="0">
                <a:solidFill>
                  <a:schemeClr val="bg1"/>
                </a:solidFill>
                <a:cs typeface="Times New Roman" panose="02020603050405020304" pitchFamily="18" charset="0"/>
              </a:rPr>
              <a:t>ومجموعة </a:t>
            </a:r>
            <a:r>
              <a:rPr lang="ar-EG" altLang="en-US" sz="2000" b="1" smtClean="0">
                <a:solidFill>
                  <a:schemeClr val="bg1"/>
                </a:solidFill>
                <a:cs typeface="Times New Roman" panose="02020603050405020304" pitchFamily="18" charset="0"/>
              </a:rPr>
              <a:t>الامتثال (</a:t>
            </a:r>
            <a:r>
              <a:rPr lang="en-US" altLang="en-US" sz="2000" b="1" smtClean="0">
                <a:solidFill>
                  <a:schemeClr val="bg1"/>
                </a:solidFill>
                <a:cs typeface="Times New Roman" panose="02020603050405020304" pitchFamily="18" charset="0"/>
              </a:rPr>
              <a:t>QNB </a:t>
            </a:r>
            <a:r>
              <a:rPr lang="en-US" altLang="en-US" sz="2000" b="1" dirty="0">
                <a:solidFill>
                  <a:schemeClr val="bg1"/>
                </a:solidFill>
                <a:cs typeface="Times New Roman" panose="02020603050405020304" pitchFamily="18" charset="0"/>
              </a:rPr>
              <a:t>Compliance </a:t>
            </a:r>
            <a:r>
              <a:rPr lang="ar-EG" altLang="en-US" sz="2000" b="1" dirty="0" smtClean="0">
                <a:solidFill>
                  <a:schemeClr val="bg1"/>
                </a:solidFill>
                <a:cs typeface="Times New Roman" panose="02020603050405020304" pitchFamily="18" charset="0"/>
              </a:rPr>
              <a:t>) لمزيد من </a:t>
            </a:r>
            <a:r>
              <a:rPr lang="ar-EG" altLang="en-US" sz="2000" b="1" dirty="0">
                <a:solidFill>
                  <a:schemeClr val="bg1"/>
                </a:solidFill>
                <a:cs typeface="Times New Roman" panose="02020603050405020304" pitchFamily="18" charset="0"/>
              </a:rPr>
              <a:t>الاستشارات. </a:t>
            </a:r>
            <a:endParaRPr lang="ar-EG" altLang="en-US" sz="2000" b="1" dirty="0" smtClean="0">
              <a:solidFill>
                <a:schemeClr val="bg1"/>
              </a:solidFill>
              <a:cs typeface="Times New Roman" panose="02020603050405020304" pitchFamily="18" charset="0"/>
            </a:endParaRPr>
          </a:p>
          <a:p>
            <a:pPr algn="r" rtl="1">
              <a:lnSpc>
                <a:spcPct val="150000"/>
              </a:lnSpc>
            </a:pPr>
            <a:r>
              <a:rPr lang="ar-EG" altLang="en-US" sz="2000" b="1" dirty="0" smtClean="0">
                <a:solidFill>
                  <a:schemeClr val="bg1"/>
                </a:solidFill>
                <a:cs typeface="Times New Roman" panose="02020603050405020304" pitchFamily="18" charset="0"/>
              </a:rPr>
              <a:t>ج</a:t>
            </a:r>
            <a:r>
              <a:rPr lang="ar-EG" altLang="en-US" sz="2000" b="1" dirty="0">
                <a:solidFill>
                  <a:schemeClr val="bg1"/>
                </a:solidFill>
                <a:cs typeface="Times New Roman" panose="02020603050405020304" pitchFamily="18" charset="0"/>
              </a:rPr>
              <a:t>. رفض المطلب ولا تقدم أي معلومات إضافية للعميل.</a:t>
            </a:r>
          </a:p>
          <a:p>
            <a:pPr algn="r" rtl="1">
              <a:lnSpc>
                <a:spcPct val="150000"/>
              </a:lnSpc>
            </a:pPr>
            <a:r>
              <a:rPr lang="ar-EG" altLang="en-US" sz="1600" b="1" i="1" dirty="0" smtClean="0">
                <a:solidFill>
                  <a:schemeClr val="bg1"/>
                </a:solidFill>
                <a:cs typeface="Times New Roman" panose="02020603050405020304" pitchFamily="18" charset="0"/>
              </a:rPr>
              <a:t>حدد </a:t>
            </a:r>
            <a:r>
              <a:rPr lang="ar-EG" altLang="en-US" sz="1600" b="1" i="1" dirty="0">
                <a:solidFill>
                  <a:schemeClr val="bg1"/>
                </a:solidFill>
                <a:cs typeface="Times New Roman" panose="02020603050405020304" pitchFamily="18" charset="0"/>
              </a:rPr>
              <a:t>الخيار الأنسب وانقر فوق </a:t>
            </a:r>
            <a:r>
              <a:rPr lang="en-US" altLang="en-US" sz="1600" b="1" i="1" dirty="0" smtClean="0">
                <a:solidFill>
                  <a:schemeClr val="bg1"/>
                </a:solidFill>
                <a:cs typeface="Times New Roman" panose="02020603050405020304" pitchFamily="18" charset="0"/>
              </a:rPr>
              <a:t>Submit</a:t>
            </a:r>
            <a:r>
              <a:rPr lang="ar-EG" altLang="en-US" sz="1600" b="1" i="1" dirty="0" smtClean="0">
                <a:solidFill>
                  <a:schemeClr val="bg1"/>
                </a:solidFill>
                <a:cs typeface="Times New Roman" panose="02020603050405020304" pitchFamily="18" charset="0"/>
              </a:rPr>
              <a:t>.</a:t>
            </a:r>
            <a:endParaRPr lang="en-US" altLang="en-US" sz="1600" b="1" i="1" dirty="0">
              <a:solidFill>
                <a:schemeClr val="bg1"/>
              </a:solidFill>
              <a:cs typeface="Times New Roman" panose="02020603050405020304" pitchFamily="18" charset="0"/>
            </a:endParaRPr>
          </a:p>
        </p:txBody>
      </p:sp>
      <p:sp>
        <p:nvSpPr>
          <p:cNvPr id="73738" name="TextBox 10"/>
          <p:cNvSpPr txBox="1">
            <a:spLocks noChangeArrowheads="1"/>
          </p:cNvSpPr>
          <p:nvPr/>
        </p:nvSpPr>
        <p:spPr bwMode="auto">
          <a:xfrm>
            <a:off x="10120313" y="0"/>
            <a:ext cx="2759075" cy="7848600"/>
          </a:xfrm>
          <a:prstGeom prst="rect">
            <a:avLst/>
          </a:prstGeom>
          <a:solidFill>
            <a:srgbClr val="FFE69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defRPr/>
            </a:pPr>
            <a:r>
              <a:rPr lang="en-US" altLang="en-US" b="1" u="sng" dirty="0" err="1" smtClean="0"/>
              <a:t>Viz</a:t>
            </a:r>
            <a:r>
              <a:rPr lang="en-US" altLang="en-US" b="1" u="sng" dirty="0" smtClean="0"/>
              <a:t> Notes</a:t>
            </a:r>
          </a:p>
          <a:p>
            <a:pPr eaLnBrk="1" hangingPunct="1">
              <a:defRPr/>
            </a:pPr>
            <a:endParaRPr lang="en-US" altLang="en-US" b="1" u="sng" dirty="0" smtClean="0"/>
          </a:p>
          <a:p>
            <a:pPr eaLnBrk="1" hangingPunct="1">
              <a:defRPr/>
            </a:pPr>
            <a:endParaRPr lang="en-US" altLang="en-US" b="1" u="sng" dirty="0" smtClean="0"/>
          </a:p>
          <a:p>
            <a:pPr>
              <a:defRPr/>
            </a:pPr>
            <a:r>
              <a:rPr lang="en-US" altLang="en-US" b="1" i="1" dirty="0" smtClean="0">
                <a:latin typeface="Adobe Fangsong Std R"/>
              </a:rPr>
              <a:t>If the selected option a or c, display the following message:</a:t>
            </a:r>
          </a:p>
          <a:p>
            <a:pPr>
              <a:defRPr/>
            </a:pPr>
            <a:r>
              <a:rPr lang="en-US" altLang="en-US" dirty="0" smtClean="0">
                <a:latin typeface="Adobe Fangsong Std R"/>
              </a:rPr>
              <a:t>Not quite right! As </a:t>
            </a:r>
            <a:r>
              <a:rPr lang="en-US" altLang="en-US" smtClean="0">
                <a:latin typeface="Adobe Fangsong Std R"/>
              </a:rPr>
              <a:t>per </a:t>
            </a:r>
            <a:r>
              <a:rPr lang="en-US" altLang="en-US" smtClean="0">
                <a:latin typeface="Adobe Fangsong Std R"/>
              </a:rPr>
              <a:t>QNB </a:t>
            </a:r>
            <a:r>
              <a:rPr lang="en-US" altLang="en-US" dirty="0" smtClean="0">
                <a:latin typeface="Adobe Fangsong Std R"/>
              </a:rPr>
              <a:t>Group Sanctions Policy, it is prohibited to conduct any business activity or facilitate transaction involving a country under comprehensive sanctions. </a:t>
            </a:r>
          </a:p>
          <a:p>
            <a:pPr>
              <a:defRPr/>
            </a:pPr>
            <a:endParaRPr lang="en-US" altLang="en-US" dirty="0" smtClean="0">
              <a:latin typeface="Adobe Fangsong Std R"/>
            </a:endParaRPr>
          </a:p>
          <a:p>
            <a:pPr>
              <a:defRPr/>
            </a:pPr>
            <a:r>
              <a:rPr lang="en-US" altLang="en-US" dirty="0" smtClean="0">
                <a:latin typeface="Adobe Fangsong Std R"/>
              </a:rPr>
              <a:t>Violation to the policy may constitute a potential sanctions breach, with serious consequences </a:t>
            </a:r>
            <a:r>
              <a:rPr lang="en-US" altLang="en-US" smtClean="0">
                <a:latin typeface="Adobe Fangsong Std R"/>
              </a:rPr>
              <a:t>to </a:t>
            </a:r>
            <a:r>
              <a:rPr lang="en-US" altLang="en-US" smtClean="0">
                <a:latin typeface="Adobe Fangsong Std R"/>
              </a:rPr>
              <a:t>QNB, </a:t>
            </a:r>
            <a:r>
              <a:rPr lang="en-US" altLang="en-US" dirty="0" smtClean="0">
                <a:latin typeface="Adobe Fangsong Std R"/>
              </a:rPr>
              <a:t>including but not limited to:</a:t>
            </a:r>
          </a:p>
          <a:p>
            <a:pPr marL="171450" indent="-171450">
              <a:buFont typeface="Arial" panose="020B0604020202020204" pitchFamily="34" charset="0"/>
              <a:buChar char="•"/>
              <a:defRPr/>
            </a:pPr>
            <a:r>
              <a:rPr lang="en-US" altLang="en-US" dirty="0" smtClean="0">
                <a:latin typeface="Adobe Fangsong Std R"/>
              </a:rPr>
              <a:t>Financial penalties</a:t>
            </a:r>
          </a:p>
          <a:p>
            <a:pPr marL="171450" indent="-171450">
              <a:buFont typeface="Arial" panose="020B0604020202020204" pitchFamily="34" charset="0"/>
              <a:buChar char="•"/>
              <a:defRPr/>
            </a:pPr>
            <a:r>
              <a:rPr lang="en-US" altLang="en-US" dirty="0" smtClean="0">
                <a:latin typeface="Adobe Fangsong Std R"/>
              </a:rPr>
              <a:t>Regulatory censure </a:t>
            </a:r>
          </a:p>
          <a:p>
            <a:pPr marL="171450" indent="-171450">
              <a:buFont typeface="Arial" panose="020B0604020202020204" pitchFamily="34" charset="0"/>
              <a:buChar char="•"/>
              <a:defRPr/>
            </a:pPr>
            <a:r>
              <a:rPr lang="en-US" altLang="en-US" dirty="0" smtClean="0">
                <a:latin typeface="Adobe Fangsong Std R"/>
              </a:rPr>
              <a:t>Reputational damage</a:t>
            </a:r>
          </a:p>
          <a:p>
            <a:pPr>
              <a:defRPr/>
            </a:pPr>
            <a:endParaRPr lang="en-US" altLang="en-US" dirty="0" smtClean="0">
              <a:latin typeface="Adobe Fangsong Std R"/>
            </a:endParaRPr>
          </a:p>
          <a:p>
            <a:pPr>
              <a:defRPr/>
            </a:pPr>
            <a:r>
              <a:rPr lang="en-US" altLang="en-US" dirty="0" smtClean="0">
                <a:latin typeface="Adobe Fangsong Std R"/>
              </a:rPr>
              <a:t>Please try again.</a:t>
            </a:r>
            <a:endParaRPr lang="en-US" dirty="0" smtClean="0">
              <a:solidFill>
                <a:schemeClr val="accent1">
                  <a:lumMod val="75000"/>
                </a:schemeClr>
              </a:solidFill>
            </a:endParaRPr>
          </a:p>
          <a:p>
            <a:pPr>
              <a:defRPr/>
            </a:pPr>
            <a:endParaRPr lang="en-US" altLang="en-US" dirty="0" smtClean="0">
              <a:latin typeface="Adobe Fangsong Std R"/>
            </a:endParaRPr>
          </a:p>
          <a:p>
            <a:pPr>
              <a:defRPr/>
            </a:pPr>
            <a:endParaRPr lang="en-US" altLang="en-US" dirty="0" smtClean="0">
              <a:latin typeface="Adobe Fangsong Std R"/>
            </a:endParaRPr>
          </a:p>
          <a:p>
            <a:pPr>
              <a:defRPr/>
            </a:pPr>
            <a:r>
              <a:rPr lang="en-US" altLang="en-US" b="1" i="1" dirty="0" smtClean="0">
                <a:latin typeface="Adobe Fangsong Std R"/>
              </a:rPr>
              <a:t>If the selected option b, display the following message:</a:t>
            </a:r>
          </a:p>
          <a:p>
            <a:pPr>
              <a:defRPr/>
            </a:pPr>
            <a:r>
              <a:rPr lang="en-US" altLang="en-US" dirty="0" smtClean="0">
                <a:latin typeface="Adobe Fangsong Std R"/>
              </a:rPr>
              <a:t>Well done! Iran is under a comprehensive sanctions program </a:t>
            </a:r>
            <a:r>
              <a:rPr lang="en-US" altLang="en-US" smtClean="0">
                <a:latin typeface="Adobe Fangsong Std R"/>
              </a:rPr>
              <a:t>and </a:t>
            </a:r>
            <a:r>
              <a:rPr lang="en-US" altLang="en-US" smtClean="0">
                <a:latin typeface="Adobe Fangsong Std R"/>
              </a:rPr>
              <a:t>QNB </a:t>
            </a:r>
            <a:r>
              <a:rPr lang="en-US" altLang="en-US" dirty="0" smtClean="0">
                <a:latin typeface="Adobe Fangsong Std R"/>
              </a:rPr>
              <a:t>cannot engage in any business activity or facilitate transactions involving a country under comprehensive sanctions. </a:t>
            </a:r>
          </a:p>
          <a:p>
            <a:pPr>
              <a:defRPr/>
            </a:pPr>
            <a:endParaRPr lang="en-US" altLang="en-US" dirty="0" smtClean="0">
              <a:latin typeface="Adobe Fangsong Std R"/>
            </a:endParaRPr>
          </a:p>
          <a:p>
            <a:pPr>
              <a:defRPr/>
            </a:pPr>
            <a:r>
              <a:rPr lang="en-US" altLang="en-US" dirty="0" smtClean="0">
                <a:latin typeface="Adobe Fangsong Std R"/>
              </a:rPr>
              <a:t>You should escalate the case to your line manager and Group Compliance, where the correct advisory will be given to you and you will also receive instructions on how to proceed with the prospect customer and resolve the case. In case of any doubts or questions, please </a:t>
            </a:r>
            <a:r>
              <a:rPr lang="en-US" altLang="en-US" smtClean="0">
                <a:latin typeface="Adobe Fangsong Std R"/>
              </a:rPr>
              <a:t>email </a:t>
            </a:r>
            <a:r>
              <a:rPr lang="en-US" smtClean="0">
                <a:solidFill>
                  <a:schemeClr val="accent1">
                    <a:lumMod val="75000"/>
                  </a:schemeClr>
                </a:solidFill>
                <a:hlinkClick r:id="rId6"/>
              </a:rPr>
              <a:t>GroupComplianceSanctionsHelpDesk@qnb.com</a:t>
            </a:r>
            <a:endParaRPr lang="en-US" dirty="0" smtClean="0">
              <a:solidFill>
                <a:schemeClr val="accent1">
                  <a:lumMod val="75000"/>
                </a:schemeClr>
              </a:solidFill>
            </a:endParaRPr>
          </a:p>
          <a:p>
            <a:pPr>
              <a:defRPr/>
            </a:pPr>
            <a:endParaRPr lang="en-US" altLang="en-US" dirty="0" smtClean="0">
              <a:latin typeface="Adobe Fangsong Std R"/>
            </a:endParaRPr>
          </a:p>
        </p:txBody>
      </p:sp>
      <p:sp>
        <p:nvSpPr>
          <p:cNvPr id="83978"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2" name="Rectangle 1"/>
          <p:cNvSpPr/>
          <p:nvPr/>
        </p:nvSpPr>
        <p:spPr>
          <a:xfrm>
            <a:off x="590550" y="3902075"/>
            <a:ext cx="1603375" cy="6270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anose="02020603050405020304" pitchFamily="18" charset="0"/>
                <a:cs typeface="Times New Roman" panose="02020603050405020304" pitchFamily="18" charset="0"/>
              </a:rPr>
              <a:t>Submit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906000" cy="614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Slide Number Placeholder 2"/>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A3D77DFD-229B-4519-9840-BD518C62FFBE}" type="slidenum">
              <a:rPr lang="en-GB" altLang="en-US" smtClean="0"/>
              <a:pPr/>
              <a:t>4</a:t>
            </a:fld>
            <a:endParaRPr lang="en-GB" altLang="en-US" smtClean="0"/>
          </a:p>
        </p:txBody>
      </p:sp>
      <p:sp>
        <p:nvSpPr>
          <p:cNvPr id="16388" name="Rectangle 10"/>
          <p:cNvSpPr txBox="1">
            <a:spLocks noChangeArrowheads="1"/>
          </p:cNvSpPr>
          <p:nvPr/>
        </p:nvSpPr>
        <p:spPr bwMode="auto">
          <a:xfrm>
            <a:off x="2346325" y="5295995"/>
            <a:ext cx="75596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0688" indent="-420688">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400" b="1" dirty="0" smtClean="0">
                <a:solidFill>
                  <a:schemeClr val="bg1"/>
                </a:solidFill>
              </a:rPr>
              <a:t>الموضوع 1: ما هي العقوبات؟</a:t>
            </a:r>
            <a:endParaRPr lang="en-US" altLang="en-US" sz="2400" b="1" dirty="0">
              <a:solidFill>
                <a:schemeClr val="bg1"/>
              </a:solidFill>
            </a:endParaRPr>
          </a:p>
        </p:txBody>
      </p:sp>
      <p:sp>
        <p:nvSpPr>
          <p:cNvPr id="7" name="TextBox 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639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3"/>
          <p:cNvSpPr txBox="1">
            <a:spLocks noChangeArrowheads="1"/>
          </p:cNvSpPr>
          <p:nvPr/>
        </p:nvSpPr>
        <p:spPr bwMode="auto">
          <a:xfrm>
            <a:off x="0" y="2560638"/>
            <a:ext cx="9906000" cy="1138237"/>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r>
              <a:rPr lang="ar-EG" altLang="en-US" sz="3200" dirty="0">
                <a:solidFill>
                  <a:schemeClr val="bg1"/>
                </a:solidFill>
                <a:cs typeface="Times New Roman" panose="02020603050405020304" pitchFamily="18" charset="0"/>
              </a:rPr>
              <a:t>دراسة الحالة </a:t>
            </a:r>
            <a:r>
              <a:rPr lang="ar-EG" altLang="en-US" sz="3200" dirty="0" smtClean="0">
                <a:solidFill>
                  <a:schemeClr val="bg1"/>
                </a:solidFill>
                <a:cs typeface="Times New Roman" panose="02020603050405020304" pitchFamily="18" charset="0"/>
              </a:rPr>
              <a:t>2 - حساب الشركات</a:t>
            </a:r>
            <a:endParaRPr lang="en-US" altLang="en-US" sz="3200" dirty="0">
              <a:solidFill>
                <a:schemeClr val="bg1"/>
              </a:solidFill>
              <a:cs typeface="Times New Roman" panose="02020603050405020304" pitchFamily="18" charset="0"/>
            </a:endParaRPr>
          </a:p>
        </p:txBody>
      </p:sp>
      <p:sp>
        <p:nvSpPr>
          <p:cNvPr id="3" name="TextBox 2">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8602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8" descr="Bank, Money, Finance, Save, Account, Building, Eu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63763"/>
            <a:ext cx="53721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9" descr="QNB_logo_cmyk_20mm_above_s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8725" y="3429000"/>
            <a:ext cx="11874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2452688" y="5989638"/>
            <a:ext cx="8723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ar-EG" altLang="en-US" b="1" dirty="0" smtClean="0">
                <a:cs typeface="Times New Roman" panose="02020603050405020304" pitchFamily="18" charset="0"/>
              </a:rPr>
              <a:t>عميل شركات </a:t>
            </a:r>
            <a:endParaRPr lang="en-US" altLang="en-US" b="1" dirty="0">
              <a:cs typeface="Times New Roman" panose="02020603050405020304" pitchFamily="18" charset="0"/>
            </a:endParaRPr>
          </a:p>
        </p:txBody>
      </p:sp>
      <p:pic>
        <p:nvPicPr>
          <p:cNvPr id="87045" name="Picture 6" descr="Architecture, Bank, Building, City, Economy, Govern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49213"/>
            <a:ext cx="2968625"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2" descr="Arabic Business man Character Set 2. Vector illustration. Isolated on white backgrou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0550" y="4518025"/>
            <a:ext cx="8509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a:extLst/>
          </p:cNvPr>
          <p:cNvSpPr/>
          <p:nvPr/>
        </p:nvSpPr>
        <p:spPr>
          <a:xfrm>
            <a:off x="3979863" y="3203575"/>
            <a:ext cx="577850" cy="45085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a:extLst/>
          </p:cNvPr>
          <p:cNvSpPr/>
          <p:nvPr/>
        </p:nvSpPr>
        <p:spPr>
          <a:xfrm>
            <a:off x="0" y="6350"/>
            <a:ext cx="9906000" cy="862013"/>
          </a:xfrm>
          <a:prstGeom prst="rect">
            <a:avLst/>
          </a:prstGeom>
          <a:solidFill>
            <a:schemeClr val="accent6">
              <a:lumMod val="90000"/>
              <a:lumOff val="10000"/>
            </a:schemeClr>
          </a:solidFill>
        </p:spPr>
        <p:txBody>
          <a:bodyPr anchor="ctr"/>
          <a:lstStyle/>
          <a:p>
            <a:pPr algn="r" rtl="1">
              <a:defRPr/>
            </a:pPr>
            <a:r>
              <a:rPr lang="ar-EG" sz="1400" dirty="0">
                <a:solidFill>
                  <a:schemeClr val="bg1"/>
                </a:solidFill>
                <a:cs typeface="Times New Roman" panose="02020603050405020304" pitchFamily="18" charset="0"/>
              </a:rPr>
              <a:t>حسن رمزي ، عميل حالي في الشركات ، يريد أن يعرف المزيد عن الخدمات والمنتجات الدولية الأخرى </a:t>
            </a:r>
            <a:r>
              <a:rPr lang="ar-EG" sz="1400" dirty="0" smtClean="0">
                <a:solidFill>
                  <a:schemeClr val="bg1"/>
                </a:solidFill>
                <a:cs typeface="Times New Roman" panose="02020603050405020304" pitchFamily="18" charset="0"/>
              </a:rPr>
              <a:t>التي يقدمها البنك الأهلي </a:t>
            </a:r>
            <a:r>
              <a:rPr lang="ar-EG" sz="1400" smtClean="0">
                <a:solidFill>
                  <a:schemeClr val="bg1"/>
                </a:solidFill>
                <a:cs typeface="Times New Roman" panose="02020603050405020304" pitchFamily="18" charset="0"/>
              </a:rPr>
              <a:t>القطري (</a:t>
            </a:r>
            <a:r>
              <a:rPr lang="en-US" sz="1400" smtClean="0">
                <a:solidFill>
                  <a:schemeClr val="bg1"/>
                </a:solidFill>
                <a:cs typeface="Times New Roman" panose="02020603050405020304" pitchFamily="18" charset="0"/>
              </a:rPr>
              <a:t>QNB</a:t>
            </a:r>
            <a:r>
              <a:rPr lang="ar-EG" sz="1400" smtClean="0">
                <a:solidFill>
                  <a:schemeClr val="bg1"/>
                </a:solidFill>
                <a:cs typeface="Times New Roman" panose="02020603050405020304" pitchFamily="18" charset="0"/>
              </a:rPr>
              <a:t>).</a:t>
            </a:r>
            <a:endParaRPr lang="en-US" sz="1400" dirty="0">
              <a:solidFill>
                <a:schemeClr val="bg1"/>
              </a:solidFill>
              <a:cs typeface="Times New Roman" panose="02020603050405020304" pitchFamily="18" charset="0"/>
            </a:endParaRPr>
          </a:p>
          <a:p>
            <a:pPr algn="r" rtl="1">
              <a:defRPr/>
            </a:pPr>
            <a:endParaRPr lang="en-US" sz="1400" dirty="0">
              <a:solidFill>
                <a:schemeClr val="bg1"/>
              </a:solidFill>
              <a:cs typeface="Times New Roman" panose="02020603050405020304" pitchFamily="18" charset="0"/>
            </a:endParaRPr>
          </a:p>
          <a:p>
            <a:pPr algn="r" rtl="1">
              <a:defRPr/>
            </a:pPr>
            <a:r>
              <a:rPr lang="ar-EG" sz="1400" dirty="0">
                <a:solidFill>
                  <a:schemeClr val="bg1"/>
                </a:solidFill>
                <a:cs typeface="Times New Roman" panose="02020603050405020304" pitchFamily="18" charset="0"/>
              </a:rPr>
              <a:t>يقترب من فرع </a:t>
            </a:r>
            <a:r>
              <a:rPr lang="ar-EG" sz="1400" dirty="0" smtClean="0">
                <a:solidFill>
                  <a:schemeClr val="bg1"/>
                </a:solidFill>
                <a:cs typeface="Times New Roman" panose="02020603050405020304" pitchFamily="18" charset="0"/>
              </a:rPr>
              <a:t>البنك الأهلي </a:t>
            </a:r>
            <a:r>
              <a:rPr lang="ar-EG" sz="1400" smtClean="0">
                <a:solidFill>
                  <a:schemeClr val="bg1"/>
                </a:solidFill>
                <a:cs typeface="Times New Roman" panose="02020603050405020304" pitchFamily="18" charset="0"/>
              </a:rPr>
              <a:t>القطري (</a:t>
            </a:r>
            <a:r>
              <a:rPr lang="en-US" sz="1400" smtClean="0">
                <a:solidFill>
                  <a:schemeClr val="bg1"/>
                </a:solidFill>
                <a:cs typeface="Times New Roman" panose="02020603050405020304" pitchFamily="18" charset="0"/>
              </a:rPr>
              <a:t>QNB</a:t>
            </a:r>
            <a:r>
              <a:rPr lang="ar-EG" sz="1400" smtClean="0">
                <a:solidFill>
                  <a:schemeClr val="bg1"/>
                </a:solidFill>
                <a:cs typeface="Times New Roman" panose="02020603050405020304" pitchFamily="18" charset="0"/>
              </a:rPr>
              <a:t>) </a:t>
            </a:r>
            <a:r>
              <a:rPr lang="ar-EG" sz="1400" dirty="0" smtClean="0">
                <a:solidFill>
                  <a:schemeClr val="bg1"/>
                </a:solidFill>
                <a:cs typeface="Times New Roman" panose="02020603050405020304" pitchFamily="18" charset="0"/>
              </a:rPr>
              <a:t>المحلي</a:t>
            </a:r>
            <a:r>
              <a:rPr lang="ar-EG" sz="1400" dirty="0">
                <a:solidFill>
                  <a:schemeClr val="bg1"/>
                </a:solidFill>
                <a:cs typeface="Times New Roman" panose="02020603050405020304" pitchFamily="18" charset="0"/>
              </a:rPr>
              <a:t>.</a:t>
            </a:r>
            <a:endParaRPr lang="en-US" sz="1400" dirty="0">
              <a:solidFill>
                <a:schemeClr val="bg1"/>
              </a:solidFill>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8705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7"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4890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2" descr="Arab people character."/>
          <p:cNvPicPr>
            <a:picLocks noChangeAspect="1" noChangeArrowheads="1"/>
          </p:cNvPicPr>
          <p:nvPr/>
        </p:nvPicPr>
        <p:blipFill>
          <a:blip r:embed="rId5">
            <a:clrChange>
              <a:clrFrom>
                <a:srgbClr val="ECDBBF"/>
              </a:clrFrom>
              <a:clrTo>
                <a:srgbClr val="ECDBBF">
                  <a:alpha val="0"/>
                </a:srgbClr>
              </a:clrTo>
            </a:clrChange>
            <a:extLst>
              <a:ext uri="{28A0092B-C50C-407E-A947-70E740481C1C}">
                <a14:useLocalDpi xmlns:a14="http://schemas.microsoft.com/office/drawing/2010/main" val="0"/>
              </a:ext>
            </a:extLst>
          </a:blip>
          <a:srcRect/>
          <a:stretch>
            <a:fillRect/>
          </a:stretch>
        </p:blipFill>
        <p:spPr bwMode="auto">
          <a:xfrm>
            <a:off x="5178425" y="679450"/>
            <a:ext cx="43021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Rectangle 12"/>
          <p:cNvSpPr>
            <a:spLocks noChangeArrowheads="1"/>
          </p:cNvSpPr>
          <p:nvPr/>
        </p:nvSpPr>
        <p:spPr bwMode="auto">
          <a:xfrm>
            <a:off x="5807075" y="5578475"/>
            <a:ext cx="2773363"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cs typeface="Times New Roman" panose="02020603050405020304" pitchFamily="18" charset="0"/>
              </a:rPr>
              <a:t>عميل شركات </a:t>
            </a:r>
            <a:endParaRPr lang="en-US" altLang="en-US" b="1" dirty="0">
              <a:cs typeface="Times New Roman" panose="02020603050405020304" pitchFamily="18" charset="0"/>
            </a:endParaRPr>
          </a:p>
        </p:txBody>
      </p:sp>
      <p:sp>
        <p:nvSpPr>
          <p:cNvPr id="89094" name="Rectangle 13"/>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t>مدير العلاقات</a:t>
            </a:r>
            <a:endParaRPr lang="en-US" altLang="en-US" b="1" dirty="0"/>
          </a:p>
        </p:txBody>
      </p:sp>
      <p:sp>
        <p:nvSpPr>
          <p:cNvPr id="16" name="Rounded Rectangular Callout 15">
            <a:extLst/>
          </p:cNvPr>
          <p:cNvSpPr/>
          <p:nvPr/>
        </p:nvSpPr>
        <p:spPr>
          <a:xfrm>
            <a:off x="3832225" y="1743075"/>
            <a:ext cx="1565275" cy="815975"/>
          </a:xfrm>
          <a:prstGeom prst="wedgeRoundRectCallout">
            <a:avLst>
              <a:gd name="adj1" fmla="val -88129"/>
              <a:gd name="adj2" fmla="val 151787"/>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solidFill>
                  <a:schemeClr val="bg1"/>
                </a:solidFill>
                <a:latin typeface="Times New Roman" panose="02020603050405020304" pitchFamily="18" charset="0"/>
                <a:cs typeface="Times New Roman" panose="02020603050405020304" pitchFamily="18" charset="0"/>
              </a:rPr>
              <a:t>مرحباً، كيف يمكنني خدمتك؟</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8909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7"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1535113"/>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13"/>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Relationship Manager</a:t>
            </a:r>
          </a:p>
        </p:txBody>
      </p:sp>
      <p:pic>
        <p:nvPicPr>
          <p:cNvPr id="91141" name="Picture 9" descr="Image result for asia 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 y="1328738"/>
            <a:ext cx="6507163"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2" descr="Arab people character."/>
          <p:cNvPicPr>
            <a:picLocks noChangeAspect="1" noChangeArrowheads="1"/>
          </p:cNvPicPr>
          <p:nvPr/>
        </p:nvPicPr>
        <p:blipFill>
          <a:blip r:embed="rId6">
            <a:clrChange>
              <a:clrFrom>
                <a:srgbClr val="ECDBBF"/>
              </a:clrFrom>
              <a:clrTo>
                <a:srgbClr val="ECDBBF">
                  <a:alpha val="0"/>
                </a:srgbClr>
              </a:clrTo>
            </a:clrChange>
            <a:extLst>
              <a:ext uri="{28A0092B-C50C-407E-A947-70E740481C1C}">
                <a14:useLocalDpi xmlns:a14="http://schemas.microsoft.com/office/drawing/2010/main" val="0"/>
              </a:ext>
            </a:extLst>
          </a:blip>
          <a:srcRect/>
          <a:stretch>
            <a:fillRect/>
          </a:stretch>
        </p:blipFill>
        <p:spPr bwMode="auto">
          <a:xfrm>
            <a:off x="6302375" y="838200"/>
            <a:ext cx="43021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3" name="Rectangle 12"/>
          <p:cNvSpPr>
            <a:spLocks noChangeArrowheads="1"/>
          </p:cNvSpPr>
          <p:nvPr/>
        </p:nvSpPr>
        <p:spPr bwMode="auto">
          <a:xfrm>
            <a:off x="6931025" y="5737225"/>
            <a:ext cx="277336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cs typeface="Times New Roman" panose="02020603050405020304" pitchFamily="18" charset="0"/>
              </a:rPr>
              <a:t>عميل شركات </a:t>
            </a:r>
            <a:endParaRPr lang="en-US" altLang="en-US" b="1" dirty="0">
              <a:cs typeface="Times New Roman" panose="02020603050405020304" pitchFamily="18" charset="0"/>
            </a:endParaRPr>
          </a:p>
        </p:txBody>
      </p:sp>
      <p:sp>
        <p:nvSpPr>
          <p:cNvPr id="11" name="Rounded Rectangular Callout 10">
            <a:extLst/>
          </p:cNvPr>
          <p:cNvSpPr/>
          <p:nvPr/>
        </p:nvSpPr>
        <p:spPr>
          <a:xfrm>
            <a:off x="4038600" y="136525"/>
            <a:ext cx="3724275" cy="1398588"/>
          </a:xfrm>
          <a:prstGeom prst="wedgeRoundRectCallout">
            <a:avLst>
              <a:gd name="adj1" fmla="val 50646"/>
              <a:gd name="adj2" fmla="val 155262"/>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ar-EG" sz="1400" dirty="0">
                <a:solidFill>
                  <a:schemeClr val="bg1"/>
                </a:solidFill>
                <a:latin typeface="Times New Roman" panose="02020603050405020304" pitchFamily="18" charset="0"/>
                <a:cs typeface="Times New Roman" panose="02020603050405020304" pitchFamily="18" charset="0"/>
              </a:rPr>
              <a:t>قريباً جداً ، سيتم فتح شركتي للعمل في بضع دول في آسيا.</a:t>
            </a:r>
          </a:p>
          <a:p>
            <a:pPr algn="r">
              <a:defRPr/>
            </a:pPr>
            <a:endParaRPr lang="ar-EG" sz="1400" dirty="0">
              <a:solidFill>
                <a:schemeClr val="bg1"/>
              </a:solidFill>
              <a:latin typeface="Times New Roman" panose="02020603050405020304" pitchFamily="18" charset="0"/>
              <a:cs typeface="Times New Roman" panose="02020603050405020304" pitchFamily="18" charset="0"/>
            </a:endParaRPr>
          </a:p>
          <a:p>
            <a:pPr algn="r">
              <a:defRPr/>
            </a:pPr>
            <a:r>
              <a:rPr lang="ar-EG" sz="1400" dirty="0">
                <a:solidFill>
                  <a:schemeClr val="bg1"/>
                </a:solidFill>
                <a:latin typeface="Times New Roman" panose="02020603050405020304" pitchFamily="18" charset="0"/>
                <a:cs typeface="Times New Roman" panose="02020603050405020304" pitchFamily="18" charset="0"/>
              </a:rPr>
              <a:t>يهدف مشروعنا إلى التركيز على إدارة النقد ومدفوعات سلسلة </a:t>
            </a:r>
            <a:r>
              <a:rPr lang="ar-EG" sz="1400" dirty="0" smtClean="0">
                <a:solidFill>
                  <a:schemeClr val="bg1"/>
                </a:solidFill>
                <a:latin typeface="Times New Roman" panose="02020603050405020304" pitchFamily="18" charset="0"/>
                <a:cs typeface="Times New Roman" panose="02020603050405020304" pitchFamily="18" charset="0"/>
              </a:rPr>
              <a:t>الإمداد </a:t>
            </a:r>
            <a:r>
              <a:rPr lang="ar-EG" sz="1400" dirty="0">
                <a:solidFill>
                  <a:schemeClr val="bg1"/>
                </a:solidFill>
                <a:latin typeface="Times New Roman" panose="02020603050405020304" pitchFamily="18" charset="0"/>
                <a:cs typeface="Times New Roman" panose="02020603050405020304" pitchFamily="18" charset="0"/>
              </a:rPr>
              <a:t>في الدوحة</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91145" name="Picture 11" descr="Image result for location icon"/>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1513" y="1954213"/>
            <a:ext cx="9128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6" name="Picture 11" descr="Image result for location icon"/>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6613" y="2333625"/>
            <a:ext cx="9128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7" name="Picture 11" descr="Image result for location icon"/>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1050" y="3529013"/>
            <a:ext cx="9128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8" name="Picture 11" descr="Image result for location icon"/>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9313" y="4503738"/>
            <a:ext cx="914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9" name="Picture 17" descr="Image result for supply chain payments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00" y="3713163"/>
            <a:ext cx="15859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91151"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2" name="TextBox 1"/>
          <p:cNvSpPr txBox="1"/>
          <p:nvPr/>
        </p:nvSpPr>
        <p:spPr>
          <a:xfrm>
            <a:off x="66675" y="1380743"/>
            <a:ext cx="1068387" cy="461665"/>
          </a:xfrm>
          <a:prstGeom prst="rect">
            <a:avLst/>
          </a:prstGeom>
          <a:solidFill>
            <a:schemeClr val="bg1"/>
          </a:solidFill>
        </p:spPr>
        <p:txBody>
          <a:bodyPr wrap="square" rtlCol="0">
            <a:spAutoFit/>
          </a:bodyPr>
          <a:lstStyle/>
          <a:p>
            <a:r>
              <a:rPr lang="ar-EG" dirty="0" smtClean="0"/>
              <a:t>آسيا </a:t>
            </a:r>
            <a:br>
              <a:rPr lang="ar-EG" dirty="0" smtClean="0"/>
            </a:br>
            <a:r>
              <a:rPr lang="ar-EG" dirty="0" smtClean="0"/>
              <a:t>خريطة تخطيطية</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7"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1535113"/>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 descr="Arab people character."/>
          <p:cNvPicPr>
            <a:picLocks noChangeAspect="1" noChangeArrowheads="1"/>
          </p:cNvPicPr>
          <p:nvPr/>
        </p:nvPicPr>
        <p:blipFill>
          <a:blip r:embed="rId5">
            <a:clrChange>
              <a:clrFrom>
                <a:srgbClr val="ECDBBF"/>
              </a:clrFrom>
              <a:clrTo>
                <a:srgbClr val="ECDBBF">
                  <a:alpha val="0"/>
                </a:srgbClr>
              </a:clrTo>
            </a:clrChange>
            <a:extLst>
              <a:ext uri="{28A0092B-C50C-407E-A947-70E740481C1C}">
                <a14:useLocalDpi xmlns:a14="http://schemas.microsoft.com/office/drawing/2010/main" val="0"/>
              </a:ext>
            </a:extLst>
          </a:blip>
          <a:srcRect/>
          <a:stretch>
            <a:fillRect/>
          </a:stretch>
        </p:blipFill>
        <p:spPr bwMode="auto">
          <a:xfrm>
            <a:off x="5646738" y="838200"/>
            <a:ext cx="43021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12"/>
          <p:cNvSpPr>
            <a:spLocks noChangeArrowheads="1"/>
          </p:cNvSpPr>
          <p:nvPr/>
        </p:nvSpPr>
        <p:spPr bwMode="auto">
          <a:xfrm>
            <a:off x="6275388" y="5737225"/>
            <a:ext cx="2773362"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cs typeface="Times New Roman" panose="02020603050405020304" pitchFamily="18" charset="0"/>
              </a:rPr>
              <a:t>عميل شركات </a:t>
            </a:r>
            <a:endParaRPr lang="en-US" altLang="en-US" b="1" dirty="0">
              <a:cs typeface="Times New Roman" panose="02020603050405020304" pitchFamily="18" charset="0"/>
            </a:endParaRPr>
          </a:p>
        </p:txBody>
      </p:sp>
      <p:sp>
        <p:nvSpPr>
          <p:cNvPr id="93190" name="Rectangle 13"/>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t>مدير العلاقات</a:t>
            </a:r>
            <a:endParaRPr lang="en-US" altLang="en-US" b="1" dirty="0"/>
          </a:p>
        </p:txBody>
      </p:sp>
      <p:sp>
        <p:nvSpPr>
          <p:cNvPr id="16" name="Rounded Rectangular Callout 15">
            <a:extLst/>
          </p:cNvPr>
          <p:cNvSpPr/>
          <p:nvPr/>
        </p:nvSpPr>
        <p:spPr>
          <a:xfrm>
            <a:off x="3474837" y="261229"/>
            <a:ext cx="3328988" cy="906462"/>
          </a:xfrm>
          <a:prstGeom prst="wedgeRoundRectCallout">
            <a:avLst>
              <a:gd name="adj1" fmla="val -69126"/>
              <a:gd name="adj2" fmla="val 257637"/>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600" dirty="0" smtClean="0">
                <a:solidFill>
                  <a:schemeClr val="bg1"/>
                </a:solidFill>
                <a:latin typeface="Times New Roman" panose="02020603050405020304" pitchFamily="18" charset="0"/>
                <a:cs typeface="Times New Roman" panose="02020603050405020304" pitchFamily="18" charset="0"/>
              </a:rPr>
              <a:t>أنه لمن الجيد جداً سماع </a:t>
            </a:r>
            <a:r>
              <a:rPr lang="ar-EG" sz="1600" dirty="0">
                <a:solidFill>
                  <a:schemeClr val="bg1"/>
                </a:solidFill>
                <a:latin typeface="Times New Roman" panose="02020603050405020304" pitchFamily="18" charset="0"/>
                <a:cs typeface="Times New Roman" panose="02020603050405020304" pitchFamily="18" charset="0"/>
              </a:rPr>
              <a:t>أن شركتك تزدهر.</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93193" name="TextBox 9"/>
          <p:cNvSpPr txBox="1">
            <a:spLocks noChangeArrowheads="1"/>
          </p:cNvSpPr>
          <p:nvPr/>
        </p:nvSpPr>
        <p:spPr bwMode="auto">
          <a:xfrm>
            <a:off x="-2973388" y="0"/>
            <a:ext cx="2759075" cy="2677656"/>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smtClean="0"/>
              <a:t>Modification in the dialogue boxes. By MS (01092019).</a:t>
            </a:r>
          </a:p>
          <a:p>
            <a:pPr eaLnBrk="1" hangingPunct="1"/>
            <a:endParaRPr lang="en-US" altLang="en-US" dirty="0"/>
          </a:p>
        </p:txBody>
      </p:sp>
      <p:sp>
        <p:nvSpPr>
          <p:cNvPr id="10" name="Rounded Rectangular Callout 9">
            <a:extLst/>
          </p:cNvPr>
          <p:cNvSpPr/>
          <p:nvPr/>
        </p:nvSpPr>
        <p:spPr>
          <a:xfrm>
            <a:off x="3958950" y="1879600"/>
            <a:ext cx="2854325" cy="1412875"/>
          </a:xfrm>
          <a:prstGeom prst="wedgeRoundRectCallout">
            <a:avLst>
              <a:gd name="adj1" fmla="val -93992"/>
              <a:gd name="adj2" fmla="val 63747"/>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400" dirty="0">
                <a:solidFill>
                  <a:schemeClr val="bg1"/>
                </a:solidFill>
                <a:latin typeface="Times New Roman" panose="02020603050405020304" pitchFamily="18" charset="0"/>
                <a:cs typeface="Times New Roman" panose="02020603050405020304" pitchFamily="18" charset="0"/>
              </a:rPr>
              <a:t>لدى </a:t>
            </a:r>
            <a:r>
              <a:rPr lang="ar-EG" sz="1400" dirty="0" smtClean="0">
                <a:solidFill>
                  <a:schemeClr val="bg1"/>
                </a:solidFill>
                <a:latin typeface="Times New Roman" panose="02020603050405020304" pitchFamily="18" charset="0"/>
                <a:cs typeface="Times New Roman" panose="02020603050405020304" pitchFamily="18" charset="0"/>
              </a:rPr>
              <a:t>البنك الأهلي </a:t>
            </a:r>
            <a:r>
              <a:rPr lang="ar-EG" sz="1400" smtClean="0">
                <a:solidFill>
                  <a:schemeClr val="bg1"/>
                </a:solidFill>
                <a:latin typeface="Times New Roman" panose="02020603050405020304" pitchFamily="18" charset="0"/>
                <a:cs typeface="Times New Roman" panose="02020603050405020304" pitchFamily="18" charset="0"/>
              </a:rPr>
              <a:t>القطري (</a:t>
            </a:r>
            <a:r>
              <a:rPr lang="en-US" sz="1400" smtClean="0">
                <a:solidFill>
                  <a:schemeClr val="bg1"/>
                </a:solidFill>
                <a:latin typeface="Times New Roman" panose="02020603050405020304" pitchFamily="18" charset="0"/>
                <a:cs typeface="Times New Roman" panose="02020603050405020304" pitchFamily="18" charset="0"/>
              </a:rPr>
              <a:t>QNB</a:t>
            </a:r>
            <a:r>
              <a:rPr lang="ar-EG" sz="1400" smtClean="0">
                <a:solidFill>
                  <a:schemeClr val="bg1"/>
                </a:solidFill>
                <a:latin typeface="Times New Roman" panose="02020603050405020304" pitchFamily="18" charset="0"/>
                <a:cs typeface="Times New Roman" panose="02020603050405020304" pitchFamily="18" charset="0"/>
              </a:rPr>
              <a:t>) </a:t>
            </a:r>
            <a:r>
              <a:rPr lang="ar-EG" sz="1400" dirty="0" smtClean="0">
                <a:solidFill>
                  <a:schemeClr val="bg1"/>
                </a:solidFill>
                <a:latin typeface="Times New Roman" panose="02020603050405020304" pitchFamily="18" charset="0"/>
                <a:cs typeface="Times New Roman" panose="02020603050405020304" pitchFamily="18" charset="0"/>
              </a:rPr>
              <a:t>مجموعة </a:t>
            </a:r>
            <a:r>
              <a:rPr lang="ar-EG" sz="1400" dirty="0">
                <a:solidFill>
                  <a:schemeClr val="bg1"/>
                </a:solidFill>
                <a:latin typeface="Times New Roman" panose="02020603050405020304" pitchFamily="18" charset="0"/>
                <a:cs typeface="Times New Roman" panose="02020603050405020304" pitchFamily="18" charset="0"/>
              </a:rPr>
              <a:t>من المنتجات والخدمات الدولية التي يمكن أن تدعم توسع شركتك.</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11" name="Rounded Rectangular Callout 10">
            <a:extLst/>
          </p:cNvPr>
          <p:cNvSpPr/>
          <p:nvPr/>
        </p:nvSpPr>
        <p:spPr>
          <a:xfrm>
            <a:off x="3121025" y="3529013"/>
            <a:ext cx="2178050" cy="1384300"/>
          </a:xfrm>
          <a:prstGeom prst="wedgeRoundRectCallout">
            <a:avLst>
              <a:gd name="adj1" fmla="val -67610"/>
              <a:gd name="adj2" fmla="val -41326"/>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600" dirty="0">
                <a:solidFill>
                  <a:schemeClr val="bg1"/>
                </a:solidFill>
                <a:latin typeface="Times New Roman" panose="02020603050405020304" pitchFamily="18" charset="0"/>
                <a:cs typeface="Times New Roman" panose="02020603050405020304" pitchFamily="18" charset="0"/>
              </a:rPr>
              <a:t>هل </a:t>
            </a:r>
            <a:r>
              <a:rPr lang="ar-EG" sz="1600" dirty="0" smtClean="0">
                <a:solidFill>
                  <a:schemeClr val="bg1"/>
                </a:solidFill>
                <a:latin typeface="Times New Roman" panose="02020603050405020304" pitchFamily="18" charset="0"/>
                <a:cs typeface="Times New Roman" panose="02020603050405020304" pitchFamily="18" charset="0"/>
              </a:rPr>
              <a:t>لديك مانع من إخباري </a:t>
            </a:r>
            <a:r>
              <a:rPr lang="ar-EG" sz="1600" dirty="0">
                <a:solidFill>
                  <a:schemeClr val="bg1"/>
                </a:solidFill>
                <a:latin typeface="Times New Roman" panose="02020603050405020304" pitchFamily="18" charset="0"/>
                <a:cs typeface="Times New Roman" panose="02020603050405020304" pitchFamily="18" charset="0"/>
              </a:rPr>
              <a:t>ما هي الدول التي ستعمل بها شركتك؟</a:t>
            </a:r>
            <a:endParaRPr 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7"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1535113"/>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2" descr="Arab people character."/>
          <p:cNvPicPr>
            <a:picLocks noChangeAspect="1" noChangeArrowheads="1"/>
          </p:cNvPicPr>
          <p:nvPr/>
        </p:nvPicPr>
        <p:blipFill>
          <a:blip r:embed="rId5">
            <a:clrChange>
              <a:clrFrom>
                <a:srgbClr val="ECDBBF"/>
              </a:clrFrom>
              <a:clrTo>
                <a:srgbClr val="ECDBBF">
                  <a:alpha val="0"/>
                </a:srgbClr>
              </a:clrTo>
            </a:clrChange>
            <a:extLst>
              <a:ext uri="{28A0092B-C50C-407E-A947-70E740481C1C}">
                <a14:useLocalDpi xmlns:a14="http://schemas.microsoft.com/office/drawing/2010/main" val="0"/>
              </a:ext>
            </a:extLst>
          </a:blip>
          <a:srcRect/>
          <a:stretch>
            <a:fillRect/>
          </a:stretch>
        </p:blipFill>
        <p:spPr bwMode="auto">
          <a:xfrm>
            <a:off x="6134100" y="838200"/>
            <a:ext cx="43021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Rectangle 12"/>
          <p:cNvSpPr>
            <a:spLocks noChangeArrowheads="1"/>
          </p:cNvSpPr>
          <p:nvPr/>
        </p:nvSpPr>
        <p:spPr bwMode="auto">
          <a:xfrm>
            <a:off x="6762750" y="5737225"/>
            <a:ext cx="277336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عميل شركات</a:t>
            </a:r>
            <a:endParaRPr lang="en-US" altLang="en-US" b="1" dirty="0">
              <a:cs typeface="Times New Roman" panose="02020603050405020304" pitchFamily="18" charset="0"/>
            </a:endParaRPr>
          </a:p>
        </p:txBody>
      </p:sp>
      <p:sp>
        <p:nvSpPr>
          <p:cNvPr id="95238" name="Rectangle 13"/>
          <p:cNvSpPr>
            <a:spLocks noChangeArrowheads="1"/>
          </p:cNvSpPr>
          <p:nvPr/>
        </p:nvSpPr>
        <p:spPr bwMode="auto">
          <a:xfrm rot="-706055">
            <a:off x="1992313" y="5807075"/>
            <a:ext cx="3111500"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Relationship Manager</a:t>
            </a:r>
          </a:p>
        </p:txBody>
      </p:sp>
      <p:sp>
        <p:nvSpPr>
          <p:cNvPr id="10" name="Rounded Rectangular Callout 9">
            <a:extLst/>
          </p:cNvPr>
          <p:cNvSpPr/>
          <p:nvPr/>
        </p:nvSpPr>
        <p:spPr>
          <a:xfrm>
            <a:off x="4529138" y="93663"/>
            <a:ext cx="3209925" cy="1049337"/>
          </a:xfrm>
          <a:prstGeom prst="wedgeRoundRectCallout">
            <a:avLst>
              <a:gd name="adj1" fmla="val 51312"/>
              <a:gd name="adj2" fmla="val 241682"/>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400" dirty="0">
                <a:solidFill>
                  <a:schemeClr val="bg1"/>
                </a:solidFill>
                <a:latin typeface="Times New Roman" panose="02020603050405020304" pitchFamily="18" charset="0"/>
                <a:cs typeface="Times New Roman" panose="02020603050405020304" pitchFamily="18" charset="0"/>
              </a:rPr>
              <a:t>في الشهر المقبل ، سنفتتح شركة تابعة في </a:t>
            </a:r>
            <a:r>
              <a:rPr lang="ar-EG" sz="1400" dirty="0" smtClean="0">
                <a:solidFill>
                  <a:schemeClr val="bg1"/>
                </a:solidFill>
                <a:latin typeface="Times New Roman" panose="02020603050405020304" pitchFamily="18" charset="0"/>
                <a:cs typeface="Times New Roman" panose="02020603050405020304" pitchFamily="18" charset="0"/>
              </a:rPr>
              <a:t>الصين، </a:t>
            </a:r>
            <a:r>
              <a:rPr lang="ar-EG" sz="1400" dirty="0">
                <a:solidFill>
                  <a:schemeClr val="bg1"/>
                </a:solidFill>
                <a:latin typeface="Times New Roman" panose="02020603050405020304" pitchFamily="18" charset="0"/>
                <a:cs typeface="Times New Roman" panose="02020603050405020304" pitchFamily="18" charset="0"/>
              </a:rPr>
              <a:t>تليها كوريا الشمالية وفيتنام.</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95240" name="Picture 9" descr="Image result for map china, Korea and Vietn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3" y="1262063"/>
            <a:ext cx="6246812"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9524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95243" name="Picture 12" descr="Image result for Subsidiary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375" y="2351088"/>
            <a:ext cx="1131888"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4" name="Picture 12" descr="Image result for Subsidiary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363" y="4883150"/>
            <a:ext cx="1131887"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5" name="Picture 12" descr="Image result for Subsidiary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7850" y="1924050"/>
            <a:ext cx="113030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413877" y="3366572"/>
            <a:ext cx="753979" cy="369332"/>
          </a:xfrm>
          <a:prstGeom prst="rect">
            <a:avLst/>
          </a:prstGeom>
          <a:solidFill>
            <a:srgbClr val="FEC232"/>
          </a:solidFill>
        </p:spPr>
        <p:txBody>
          <a:bodyPr wrap="square" rtlCol="0">
            <a:spAutoFit/>
          </a:bodyPr>
          <a:lstStyle/>
          <a:p>
            <a:r>
              <a:rPr lang="ar-EG" sz="1800" b="1" dirty="0" smtClean="0"/>
              <a:t>الصين</a:t>
            </a:r>
            <a:endParaRPr lang="en-US" sz="1800" b="1" dirty="0"/>
          </a:p>
        </p:txBody>
      </p:sp>
      <p:sp>
        <p:nvSpPr>
          <p:cNvPr id="3" name="TextBox 2"/>
          <p:cNvSpPr txBox="1"/>
          <p:nvPr/>
        </p:nvSpPr>
        <p:spPr>
          <a:xfrm>
            <a:off x="5099445" y="4791075"/>
            <a:ext cx="829910" cy="457439"/>
          </a:xfrm>
          <a:prstGeom prst="rect">
            <a:avLst/>
          </a:prstGeom>
          <a:solidFill>
            <a:srgbClr val="A2D9E7"/>
          </a:solidFill>
        </p:spPr>
        <p:txBody>
          <a:bodyPr wrap="square" rtlCol="0">
            <a:spAutoFit/>
          </a:bodyPr>
          <a:lstStyle/>
          <a:p>
            <a:endParaRPr lang="en-US" dirty="0"/>
          </a:p>
        </p:txBody>
      </p:sp>
      <p:sp>
        <p:nvSpPr>
          <p:cNvPr id="16" name="TextBox 15"/>
          <p:cNvSpPr txBox="1"/>
          <p:nvPr/>
        </p:nvSpPr>
        <p:spPr>
          <a:xfrm>
            <a:off x="5477652" y="3638985"/>
            <a:ext cx="829910" cy="276999"/>
          </a:xfrm>
          <a:prstGeom prst="rect">
            <a:avLst/>
          </a:prstGeom>
          <a:solidFill>
            <a:srgbClr val="A2D9E7"/>
          </a:solidFill>
        </p:spPr>
        <p:txBody>
          <a:bodyPr wrap="square" rtlCol="0">
            <a:spAutoFit/>
          </a:bodyPr>
          <a:lstStyle/>
          <a:p>
            <a:r>
              <a:rPr lang="ar-EG" b="1" dirty="0" smtClean="0"/>
              <a:t>اليابان</a:t>
            </a:r>
            <a:endParaRPr lang="en-US" b="1" dirty="0"/>
          </a:p>
        </p:txBody>
      </p:sp>
      <p:sp>
        <p:nvSpPr>
          <p:cNvPr id="17" name="TextBox 16"/>
          <p:cNvSpPr txBox="1"/>
          <p:nvPr/>
        </p:nvSpPr>
        <p:spPr>
          <a:xfrm>
            <a:off x="4254853" y="4681150"/>
            <a:ext cx="829910" cy="276999"/>
          </a:xfrm>
          <a:prstGeom prst="rect">
            <a:avLst/>
          </a:prstGeom>
          <a:solidFill>
            <a:srgbClr val="A2D9E7"/>
          </a:solidFill>
        </p:spPr>
        <p:txBody>
          <a:bodyPr wrap="square" rtlCol="0">
            <a:spAutoFit/>
          </a:bodyPr>
          <a:lstStyle/>
          <a:p>
            <a:r>
              <a:rPr lang="ar-EG" b="1" dirty="0" smtClean="0"/>
              <a:t>تايوان</a:t>
            </a:r>
            <a:endParaRPr lang="en-US" b="1" dirty="0"/>
          </a:p>
        </p:txBody>
      </p:sp>
      <p:sp>
        <p:nvSpPr>
          <p:cNvPr id="18" name="TextBox 17"/>
          <p:cNvSpPr txBox="1"/>
          <p:nvPr/>
        </p:nvSpPr>
        <p:spPr>
          <a:xfrm>
            <a:off x="3167856" y="5123637"/>
            <a:ext cx="927894" cy="276999"/>
          </a:xfrm>
          <a:prstGeom prst="rect">
            <a:avLst/>
          </a:prstGeom>
          <a:solidFill>
            <a:srgbClr val="A2D9E7"/>
          </a:solidFill>
        </p:spPr>
        <p:txBody>
          <a:bodyPr wrap="square" rtlCol="0">
            <a:spAutoFit/>
          </a:bodyPr>
          <a:lstStyle/>
          <a:p>
            <a:r>
              <a:rPr lang="ar-EG" b="1" dirty="0" smtClean="0"/>
              <a:t>فييتنام</a:t>
            </a:r>
            <a:endParaRPr lang="en-US" b="1" dirty="0"/>
          </a:p>
        </p:txBody>
      </p:sp>
      <p:sp>
        <p:nvSpPr>
          <p:cNvPr id="19" name="TextBox 18"/>
          <p:cNvSpPr txBox="1"/>
          <p:nvPr/>
        </p:nvSpPr>
        <p:spPr>
          <a:xfrm>
            <a:off x="4879933" y="3051376"/>
            <a:ext cx="723942" cy="461665"/>
          </a:xfrm>
          <a:prstGeom prst="rect">
            <a:avLst/>
          </a:prstGeom>
          <a:solidFill>
            <a:srgbClr val="A2D9E7"/>
          </a:solidFill>
        </p:spPr>
        <p:txBody>
          <a:bodyPr wrap="square" rtlCol="0">
            <a:spAutoFit/>
          </a:bodyPr>
          <a:lstStyle/>
          <a:p>
            <a:r>
              <a:rPr lang="ar-EG" b="1" dirty="0" smtClean="0"/>
              <a:t>كوريا الجنوبية</a:t>
            </a:r>
            <a:endParaRPr lang="en-US"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p:cNvPr>
          <p:cNvSpPr txBox="1"/>
          <p:nvPr/>
        </p:nvSpPr>
        <p:spPr>
          <a:xfrm>
            <a:off x="10120313" y="0"/>
            <a:ext cx="2759075" cy="4340225"/>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r>
              <a:rPr lang="en-US" b="1" u="sng" dirty="0"/>
              <a:t>NOTE TO GRAPHICS – Quickly flash one of four images on a projector or TV screen</a:t>
            </a:r>
          </a:p>
          <a:p>
            <a:pPr eaLnBrk="1" hangingPunct="1">
              <a:defRPr/>
            </a:pPr>
            <a:endParaRPr lang="en-US" dirty="0"/>
          </a:p>
          <a:p>
            <a:pPr eaLnBrk="1" hangingPunct="1">
              <a:defRPr/>
            </a:pPr>
            <a:r>
              <a:rPr lang="en-US" dirty="0"/>
              <a:t>Please, highlight "North Korea" name in the map.</a:t>
            </a:r>
          </a:p>
          <a:p>
            <a:pPr eaLnBrk="1" hangingPunct="1">
              <a:defRPr/>
            </a:pPr>
            <a:endParaRPr lang="en-US"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97285"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97286"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4923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825" y="1249363"/>
            <a:ext cx="4794250"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088" y="2592388"/>
            <a:ext cx="90963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800" dirty="0">
                <a:solidFill>
                  <a:schemeClr val="bg1"/>
                </a:solidFill>
                <a:cs typeface="Times New Roman" panose="02020603050405020304" pitchFamily="18" charset="0"/>
              </a:rPr>
              <a:t>مدير العلاقات يدرك أن كوريا الشمالية بلد خاضع للعقوبات.</a:t>
            </a:r>
            <a:endParaRPr lang="en-US" sz="18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800" dirty="0">
                <a:solidFill>
                  <a:schemeClr val="bg1"/>
                </a:solidFill>
                <a:cs typeface="Times New Roman" panose="02020603050405020304" pitchFamily="18" charset="0"/>
              </a:rPr>
              <a:t>مدير العلاقات يدرك أن كوريا الشمالية بلد خاضع للعقوبات.</a:t>
            </a:r>
            <a:endParaRPr lang="en-US" sz="1800" dirty="0">
              <a:solidFill>
                <a:schemeClr val="bg1"/>
              </a:solidFill>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99333"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99334"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4923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16" descr="Image result for North korea nuclear pro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825" y="1643063"/>
            <a:ext cx="420846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800" dirty="0">
                <a:solidFill>
                  <a:schemeClr val="bg1"/>
                </a:solidFill>
                <a:cs typeface="Times New Roman" panose="02020603050405020304" pitchFamily="18" charset="0"/>
              </a:rPr>
              <a:t>مدير العلاقات يدرك أن كوريا الشمالية بلد خاضع للعقوبات.</a:t>
            </a:r>
            <a:endParaRPr lang="en-US" sz="1800" dirty="0">
              <a:solidFill>
                <a:schemeClr val="bg1"/>
              </a:solidFill>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01381"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101382"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4923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12" descr="Image result for North korea sanc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1300" y="1522413"/>
            <a:ext cx="434340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1" descr="Image result for Office projecto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592138"/>
            <a:ext cx="8710613" cy="62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800" dirty="0">
                <a:solidFill>
                  <a:schemeClr val="bg1"/>
                </a:solidFill>
                <a:cs typeface="Times New Roman" panose="02020603050405020304" pitchFamily="18" charset="0"/>
              </a:rPr>
              <a:t>مدير العلاقات يدرك أن كوريا الشمالية بلد </a:t>
            </a:r>
            <a:r>
              <a:rPr lang="ar-EG" sz="1800" dirty="0" smtClean="0">
                <a:solidFill>
                  <a:schemeClr val="bg1"/>
                </a:solidFill>
                <a:cs typeface="Times New Roman" panose="02020603050405020304" pitchFamily="18" charset="0"/>
              </a:rPr>
              <a:t>خاضع </a:t>
            </a:r>
            <a:r>
              <a:rPr lang="ar-EG" sz="1800" dirty="0">
                <a:solidFill>
                  <a:schemeClr val="bg1"/>
                </a:solidFill>
                <a:cs typeface="Times New Roman" panose="02020603050405020304" pitchFamily="18" charset="0"/>
              </a:rPr>
              <a:t>للعقوبات.</a:t>
            </a:r>
            <a:endParaRPr lang="en-US" sz="1800" dirty="0">
              <a:solidFill>
                <a:schemeClr val="bg1"/>
              </a:solidFill>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03429"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103430"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4923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14" descr="Image result for North korea sanc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163" y="1776413"/>
            <a:ext cx="3817937"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2"/>
          <p:cNvSpPr>
            <a:spLocks noGrp="1"/>
          </p:cNvSpPr>
          <p:nvPr>
            <p:ph type="sldNum" sz="quarter" idx="10"/>
          </p:nvPr>
        </p:nvSpPr>
        <p:spPr>
          <a:xfrm>
            <a:off x="9305131" y="6277894"/>
            <a:ext cx="439738"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9F3ADC8-4B13-4BDF-805F-6366B25C453C}" type="slidenum">
              <a:rPr lang="en-GB" altLang="en-US" smtClean="0"/>
              <a:pPr/>
              <a:t>5</a:t>
            </a:fld>
            <a:endParaRPr lang="en-GB" altLang="en-US" smtClean="0"/>
          </a:p>
        </p:txBody>
      </p:sp>
      <p:sp>
        <p:nvSpPr>
          <p:cNvPr id="5" name="TextBox 4">
            <a:extLst/>
          </p:cNvPr>
          <p:cNvSpPr txBox="1"/>
          <p:nvPr/>
        </p:nvSpPr>
        <p:spPr>
          <a:xfrm>
            <a:off x="10120313" y="0"/>
            <a:ext cx="2759075" cy="3416320"/>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buSzPct val="100000"/>
              <a:defRPr/>
            </a:pPr>
            <a:r>
              <a:rPr lang="en-US" dirty="0" smtClean="0"/>
              <a:t>Animate the location mark and appear one by one.</a:t>
            </a:r>
            <a:endParaRPr lang="en-US" dirty="0"/>
          </a:p>
          <a:p>
            <a:pPr eaLnBrk="1" hangingPunct="1">
              <a:buSzPct val="100000"/>
              <a:defRPr/>
            </a:pPr>
            <a:r>
              <a:rPr lang="en-US" dirty="0" smtClean="0"/>
              <a:t>Image:</a:t>
            </a:r>
          </a:p>
          <a:p>
            <a:pPr eaLnBrk="1" hangingPunct="1">
              <a:buSzPct val="100000"/>
              <a:defRPr/>
            </a:pPr>
            <a:r>
              <a:rPr lang="en-US" dirty="0">
                <a:hlinkClick r:id="rId3"/>
              </a:rPr>
              <a:t>https://pixabay.com/vectors/world-map-earth-global-continents-306338/</a:t>
            </a: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8436" name="TextBox 9"/>
          <p:cNvSpPr txBox="1">
            <a:spLocks noChangeArrowheads="1"/>
          </p:cNvSpPr>
          <p:nvPr/>
        </p:nvSpPr>
        <p:spPr bwMode="auto">
          <a:xfrm>
            <a:off x="-2973388" y="0"/>
            <a:ext cx="2759075" cy="2492990"/>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r>
              <a:rPr lang="en-US" altLang="en-US" dirty="0" smtClean="0"/>
              <a:t>Image was changed to represent the countries </a:t>
            </a:r>
            <a:r>
              <a:rPr lang="en-US" altLang="en-US" smtClean="0"/>
              <a:t>where </a:t>
            </a:r>
            <a:r>
              <a:rPr lang="en-US" altLang="en-US" smtClean="0"/>
              <a:t>QNB </a:t>
            </a:r>
            <a:r>
              <a:rPr lang="en-US" altLang="en-US" dirty="0" smtClean="0"/>
              <a:t>has presence. MS</a:t>
            </a:r>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sp>
        <p:nvSpPr>
          <p:cNvPr id="18437" name="Rectangle 2"/>
          <p:cNvSpPr>
            <a:spLocks noGrp="1"/>
          </p:cNvSpPr>
          <p:nvPr>
            <p:ph type="title"/>
          </p:nvPr>
        </p:nvSpPr>
        <p:spPr>
          <a:xfrm>
            <a:off x="80963" y="185738"/>
            <a:ext cx="9744075" cy="503237"/>
          </a:xfrm>
        </p:spPr>
        <p:txBody>
          <a:bodyPr/>
          <a:lstStyle/>
          <a:p>
            <a:pPr algn="r"/>
            <a:r>
              <a:rPr lang="ar-EG" altLang="en-US" sz="2000" b="1" dirty="0" smtClean="0">
                <a:solidFill>
                  <a:srgbClr val="000F33"/>
                </a:solidFill>
              </a:rPr>
              <a:t>مخاطر العقوبات</a:t>
            </a:r>
            <a:endParaRPr lang="en-US" altLang="en-US" sz="2000" b="1" dirty="0" smtClean="0">
              <a:solidFill>
                <a:srgbClr val="000F33"/>
              </a:solidFill>
            </a:endParaRPr>
          </a:p>
        </p:txBody>
      </p:sp>
      <p:pic>
        <p:nvPicPr>
          <p:cNvPr id="22" name="Picture 21"/>
          <p:cNvPicPr>
            <a:picLocks noChangeAspect="1"/>
          </p:cNvPicPr>
          <p:nvPr/>
        </p:nvPicPr>
        <p:blipFill rotWithShape="1">
          <a:blip r:embed="rId4"/>
          <a:srcRect l="32813" t="43099" r="20729" b="21615"/>
          <a:stretch/>
        </p:blipFill>
        <p:spPr>
          <a:xfrm>
            <a:off x="866037" y="1278892"/>
            <a:ext cx="8439094" cy="512779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5066" y="2792777"/>
            <a:ext cx="314252" cy="31364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731" y="3842787"/>
            <a:ext cx="314252" cy="31364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867" y="3999608"/>
            <a:ext cx="314252" cy="31364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3949" y="3685966"/>
            <a:ext cx="314252" cy="31364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4538" y="3106419"/>
            <a:ext cx="314252" cy="31364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7763" y="3874223"/>
            <a:ext cx="314252" cy="31364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621" y="3999608"/>
            <a:ext cx="314252" cy="31364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9845" y="4031044"/>
            <a:ext cx="314252" cy="31364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9495" y="4187865"/>
            <a:ext cx="314252" cy="31364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257" y="3416320"/>
            <a:ext cx="314252" cy="31364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268" y="4643541"/>
            <a:ext cx="314252" cy="31364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479" y="4764262"/>
            <a:ext cx="314252" cy="313642"/>
          </a:xfrm>
          <a:prstGeom prst="rect">
            <a:avLst/>
          </a:prstGeom>
        </p:spPr>
      </p:pic>
      <p:sp>
        <p:nvSpPr>
          <p:cNvPr id="4" name="Rectangle 3"/>
          <p:cNvSpPr/>
          <p:nvPr/>
        </p:nvSpPr>
        <p:spPr>
          <a:xfrm>
            <a:off x="0" y="620707"/>
            <a:ext cx="9906000" cy="646331"/>
          </a:xfrm>
          <a:prstGeom prst="rect">
            <a:avLst/>
          </a:prstGeom>
          <a:solidFill>
            <a:srgbClr val="FF9966"/>
          </a:solidFill>
        </p:spPr>
        <p:txBody>
          <a:bodyPr wrap="square">
            <a:spAutoFit/>
          </a:bodyPr>
          <a:lstStyle/>
          <a:p>
            <a:pPr algn="r" rtl="1"/>
            <a:r>
              <a:rPr lang="ar-EG" sz="1800" dirty="0" smtClean="0"/>
              <a:t>نظرًا لتأثيرها الدولي المتزايد، تتعرض مجموعة البنك الأهلي </a:t>
            </a:r>
            <a:r>
              <a:rPr lang="ar-EG" sz="1800" smtClean="0"/>
              <a:t>القطري (</a:t>
            </a:r>
            <a:r>
              <a:rPr lang="en-US" sz="1800" smtClean="0"/>
              <a:t>QNB</a:t>
            </a:r>
            <a:r>
              <a:rPr lang="ar-EG" sz="1800" smtClean="0"/>
              <a:t>) </a:t>
            </a:r>
            <a:r>
              <a:rPr lang="ar-EG" sz="1800" dirty="0" smtClean="0"/>
              <a:t>للمزيد من مخاطر العقوبات والالتزامات لتتماشى مع برامج العقوبات التي تديرها العديد من الهيئات التنظيمية والسلطات القضائية.</a:t>
            </a:r>
            <a:endParaRPr lang="en-US" sz="1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906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2"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1489075"/>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4"/>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t>مدير العلاقات</a:t>
            </a:r>
            <a:endParaRPr lang="en-US" altLang="en-US" b="1" dirty="0"/>
          </a:p>
        </p:txBody>
      </p:sp>
      <p:sp>
        <p:nvSpPr>
          <p:cNvPr id="9" name="Rectangle 8">
            <a:extLst/>
          </p:cNvPr>
          <p:cNvSpPr/>
          <p:nvPr/>
        </p:nvSpPr>
        <p:spPr>
          <a:xfrm>
            <a:off x="0" y="6350"/>
            <a:ext cx="9906000" cy="585788"/>
          </a:xfrm>
          <a:prstGeom prst="rect">
            <a:avLst/>
          </a:prstGeom>
          <a:solidFill>
            <a:schemeClr val="accent6">
              <a:lumMod val="90000"/>
              <a:lumOff val="10000"/>
            </a:schemeClr>
          </a:solidFill>
        </p:spPr>
        <p:txBody>
          <a:bodyPr anchor="ctr"/>
          <a:lstStyle/>
          <a:p>
            <a:pPr algn="r" rtl="1">
              <a:defRPr/>
            </a:pPr>
            <a:r>
              <a:rPr lang="ar-EG" sz="1400" dirty="0">
                <a:solidFill>
                  <a:schemeClr val="bg1"/>
                </a:solidFill>
                <a:cs typeface="Times New Roman" panose="02020603050405020304" pitchFamily="18" charset="0"/>
              </a:rPr>
              <a:t>ومع ذلك ، فهو يفتقر إلى معلومات محددة حول كيفية التعامل مع هذا العميل المعين وفقًا لسياسة عقوبات </a:t>
            </a:r>
            <a:r>
              <a:rPr lang="ar-EG" sz="1400" dirty="0" smtClean="0">
                <a:solidFill>
                  <a:schemeClr val="bg1"/>
                </a:solidFill>
                <a:cs typeface="Times New Roman" panose="02020603050405020304" pitchFamily="18" charset="0"/>
              </a:rPr>
              <a:t>البنك الأهلي </a:t>
            </a:r>
            <a:r>
              <a:rPr lang="ar-EG" sz="1400" smtClean="0">
                <a:solidFill>
                  <a:schemeClr val="bg1"/>
                </a:solidFill>
                <a:cs typeface="Times New Roman" panose="02020603050405020304" pitchFamily="18" charset="0"/>
              </a:rPr>
              <a:t>القطري (</a:t>
            </a:r>
            <a:r>
              <a:rPr lang="en-US" sz="1400" smtClean="0">
                <a:solidFill>
                  <a:schemeClr val="bg1"/>
                </a:solidFill>
                <a:cs typeface="Times New Roman" panose="02020603050405020304" pitchFamily="18" charset="0"/>
              </a:rPr>
              <a:t>QNB</a:t>
            </a:r>
            <a:r>
              <a:rPr lang="ar-EG" sz="1400" smtClean="0">
                <a:solidFill>
                  <a:schemeClr val="bg1"/>
                </a:solidFill>
                <a:cs typeface="Times New Roman" panose="02020603050405020304" pitchFamily="18" charset="0"/>
              </a:rPr>
              <a:t>).</a:t>
            </a:r>
            <a:endParaRPr lang="en-US" sz="1400" dirty="0">
              <a:solidFill>
                <a:schemeClr val="bg1"/>
              </a:solidFill>
              <a:cs typeface="Times New Roman" panose="02020603050405020304" pitchFamily="18" charset="0"/>
            </a:endParaRPr>
          </a:p>
        </p:txBody>
      </p:sp>
      <p:sp>
        <p:nvSpPr>
          <p:cNvPr id="2" name="Thought Bubble: Cloud 1">
            <a:extLst/>
          </p:cNvPr>
          <p:cNvSpPr/>
          <p:nvPr/>
        </p:nvSpPr>
        <p:spPr>
          <a:xfrm>
            <a:off x="3295650" y="455613"/>
            <a:ext cx="3200400" cy="2065337"/>
          </a:xfrm>
          <a:prstGeom prst="cloudCallout">
            <a:avLst>
              <a:gd name="adj1" fmla="val -52840"/>
              <a:gd name="adj2" fmla="val 50936"/>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400" dirty="0">
                <a:latin typeface="Times New Roman" panose="02020603050405020304" pitchFamily="18" charset="0"/>
                <a:cs typeface="Times New Roman" panose="02020603050405020304" pitchFamily="18" charset="0"/>
              </a:rPr>
              <a:t>حسناً،  لكنني لست متأكدًا من سياسة عقوبات البنك الأهلي </a:t>
            </a:r>
            <a:r>
              <a:rPr lang="ar-EG" sz="1400">
                <a:latin typeface="Times New Roman" panose="02020603050405020304" pitchFamily="18" charset="0"/>
                <a:cs typeface="Times New Roman" panose="02020603050405020304" pitchFamily="18" charset="0"/>
              </a:rPr>
              <a:t>القطري </a:t>
            </a:r>
            <a:r>
              <a:rPr lang="ar-EG" sz="1400" smtClean="0">
                <a:latin typeface="Times New Roman" panose="02020603050405020304" pitchFamily="18" charset="0"/>
                <a:cs typeface="Times New Roman" panose="02020603050405020304" pitchFamily="18" charset="0"/>
              </a:rPr>
              <a:t>(</a:t>
            </a:r>
            <a:r>
              <a:rPr lang="en-US" sz="1400" smtClean="0">
                <a:latin typeface="Times New Roman" panose="02020603050405020304" pitchFamily="18" charset="0"/>
                <a:cs typeface="Times New Roman" panose="02020603050405020304" pitchFamily="18" charset="0"/>
              </a:rPr>
              <a:t>QNB</a:t>
            </a:r>
            <a:r>
              <a:rPr lang="ar-EG" sz="140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0548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1" name="Thought Bubble: Cloud 1">
            <a:extLst/>
          </p:cNvPr>
          <p:cNvSpPr/>
          <p:nvPr/>
        </p:nvSpPr>
        <p:spPr>
          <a:xfrm>
            <a:off x="3702050" y="2459038"/>
            <a:ext cx="3200400" cy="2065337"/>
          </a:xfrm>
          <a:prstGeom prst="cloudCallout">
            <a:avLst>
              <a:gd name="adj1" fmla="val -63389"/>
              <a:gd name="adj2" fmla="val -20583"/>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latin typeface="Times New Roman" panose="02020603050405020304" pitchFamily="18" charset="0"/>
                <a:cs typeface="Times New Roman" panose="02020603050405020304" pitchFamily="18" charset="0"/>
              </a:rPr>
              <a:t>ما الخطوة التالية التي يجب أن أفعلها؟</a:t>
            </a:r>
            <a:endParaRPr lang="en-US" sz="1400" dirty="0">
              <a:latin typeface="Times New Roman" panose="02020603050405020304" pitchFamily="18" charset="0"/>
              <a:cs typeface="Times New Roman" panose="02020603050405020304" pitchFamily="18" charset="0"/>
            </a:endParaRPr>
          </a:p>
        </p:txBody>
      </p:sp>
      <p:pic>
        <p:nvPicPr>
          <p:cNvPr id="105482" name="Picture 2" descr="Arab people character."/>
          <p:cNvPicPr>
            <a:picLocks noChangeAspect="1" noChangeArrowheads="1"/>
          </p:cNvPicPr>
          <p:nvPr/>
        </p:nvPicPr>
        <p:blipFill>
          <a:blip r:embed="rId5">
            <a:clrChange>
              <a:clrFrom>
                <a:srgbClr val="ECDBBF"/>
              </a:clrFrom>
              <a:clrTo>
                <a:srgbClr val="ECDBBF">
                  <a:alpha val="0"/>
                </a:srgbClr>
              </a:clrTo>
            </a:clrChange>
            <a:extLst>
              <a:ext uri="{28A0092B-C50C-407E-A947-70E740481C1C}">
                <a14:useLocalDpi xmlns:a14="http://schemas.microsoft.com/office/drawing/2010/main" val="0"/>
              </a:ext>
            </a:extLst>
          </a:blip>
          <a:srcRect/>
          <a:stretch>
            <a:fillRect/>
          </a:stretch>
        </p:blipFill>
        <p:spPr bwMode="auto">
          <a:xfrm>
            <a:off x="5646738" y="838200"/>
            <a:ext cx="43021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3" name="Rectangle 12"/>
          <p:cNvSpPr>
            <a:spLocks noChangeArrowheads="1"/>
          </p:cNvSpPr>
          <p:nvPr/>
        </p:nvSpPr>
        <p:spPr bwMode="auto">
          <a:xfrm>
            <a:off x="6275388" y="5737225"/>
            <a:ext cx="2773362"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عميل شركات</a:t>
            </a:r>
            <a:endParaRPr lang="en-US" altLang="en-US"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4" descr="Ornament, Arab, Template, Decorative, Design, 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6350"/>
            <a:ext cx="9144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Picture 7" descr="Arabian, Guy, Laptop, Man, Male, Arabic,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1535113"/>
            <a:ext cx="4524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2" descr="Arab people character."/>
          <p:cNvPicPr>
            <a:picLocks noChangeAspect="1" noChangeArrowheads="1"/>
          </p:cNvPicPr>
          <p:nvPr/>
        </p:nvPicPr>
        <p:blipFill>
          <a:blip r:embed="rId5">
            <a:clrChange>
              <a:clrFrom>
                <a:srgbClr val="ECDBBF"/>
              </a:clrFrom>
              <a:clrTo>
                <a:srgbClr val="ECDBBF">
                  <a:alpha val="0"/>
                </a:srgbClr>
              </a:clrTo>
            </a:clrChange>
            <a:extLst>
              <a:ext uri="{28A0092B-C50C-407E-A947-70E740481C1C}">
                <a14:useLocalDpi xmlns:a14="http://schemas.microsoft.com/office/drawing/2010/main" val="0"/>
              </a:ext>
            </a:extLst>
          </a:blip>
          <a:srcRect/>
          <a:stretch>
            <a:fillRect/>
          </a:stretch>
        </p:blipFill>
        <p:spPr bwMode="auto">
          <a:xfrm>
            <a:off x="5646738" y="838200"/>
            <a:ext cx="43021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12"/>
          <p:cNvSpPr>
            <a:spLocks noChangeArrowheads="1"/>
          </p:cNvSpPr>
          <p:nvPr/>
        </p:nvSpPr>
        <p:spPr bwMode="auto">
          <a:xfrm>
            <a:off x="6275388" y="5737225"/>
            <a:ext cx="2773362"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Corporate Customer </a:t>
            </a:r>
          </a:p>
        </p:txBody>
      </p:sp>
      <p:sp>
        <p:nvSpPr>
          <p:cNvPr id="107526" name="Rectangle 13"/>
          <p:cNvSpPr>
            <a:spLocks noChangeArrowheads="1"/>
          </p:cNvSpPr>
          <p:nvPr/>
        </p:nvSpPr>
        <p:spPr bwMode="auto">
          <a:xfrm rot="-706055">
            <a:off x="2501900" y="5791200"/>
            <a:ext cx="3109913"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Relationship Manager</a:t>
            </a:r>
          </a:p>
        </p:txBody>
      </p:sp>
      <p:sp>
        <p:nvSpPr>
          <p:cNvPr id="107527" name="TextBox 9"/>
          <p:cNvSpPr txBox="1">
            <a:spLocks noChangeArrowheads="1"/>
          </p:cNvSpPr>
          <p:nvPr/>
        </p:nvSpPr>
        <p:spPr bwMode="auto">
          <a:xfrm>
            <a:off x="0" y="592138"/>
            <a:ext cx="9906000" cy="5791200"/>
          </a:xfrm>
          <a:prstGeom prst="rect">
            <a:avLst/>
          </a:prstGeom>
          <a:solidFill>
            <a:srgbClr val="00185B">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US" altLang="en-US"/>
          </a:p>
        </p:txBody>
      </p:sp>
      <p:sp>
        <p:nvSpPr>
          <p:cNvPr id="107529" name="TextBox 9"/>
          <p:cNvSpPr txBox="1">
            <a:spLocks noChangeArrowheads="1"/>
          </p:cNvSpPr>
          <p:nvPr/>
        </p:nvSpPr>
        <p:spPr bwMode="auto">
          <a:xfrm>
            <a:off x="10120313" y="0"/>
            <a:ext cx="3108325" cy="7294563"/>
          </a:xfrm>
          <a:prstGeom prst="rect">
            <a:avLst/>
          </a:prstGeom>
          <a:solidFill>
            <a:srgbClr val="FFE69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err="1"/>
              <a:t>Viz</a:t>
            </a:r>
            <a:r>
              <a:rPr lang="en-US" altLang="en-US" b="1" u="sng" dirty="0"/>
              <a:t> Notes</a:t>
            </a:r>
          </a:p>
          <a:p>
            <a:pPr eaLnBrk="1" hangingPunct="1"/>
            <a:endParaRPr lang="en-US" altLang="en-US" b="1" u="sng" dirty="0"/>
          </a:p>
          <a:p>
            <a:r>
              <a:rPr lang="en-US" altLang="en-US" b="1" i="1" dirty="0"/>
              <a:t>If the selected option a or c, display the following message:</a:t>
            </a:r>
          </a:p>
          <a:p>
            <a:r>
              <a:rPr lang="en-US" altLang="en-US" dirty="0"/>
              <a:t>Not quite right! As </a:t>
            </a:r>
            <a:r>
              <a:rPr lang="en-US" altLang="en-US"/>
              <a:t>per </a:t>
            </a:r>
            <a:r>
              <a:rPr lang="en-US" altLang="en-US" smtClean="0"/>
              <a:t>QNB </a:t>
            </a:r>
            <a:r>
              <a:rPr lang="en-US" altLang="en-US" dirty="0"/>
              <a:t>group sanctions policy, it is prohibited to conduct any business activity or facilitate transaction involving a country under comprehensive sanctions. Violation to the policy may constitute a potential sanctions breach, with serious consequences </a:t>
            </a:r>
            <a:r>
              <a:rPr lang="en-US" altLang="en-US"/>
              <a:t>to </a:t>
            </a:r>
            <a:r>
              <a:rPr lang="en-US" altLang="en-US" smtClean="0"/>
              <a:t>QNB, </a:t>
            </a:r>
            <a:r>
              <a:rPr lang="en-US" altLang="en-US" dirty="0"/>
              <a:t>including but not limited to financial penalties, regulatory censure and reputational damage. </a:t>
            </a:r>
          </a:p>
          <a:p>
            <a:endParaRPr lang="en-US" altLang="en-US" dirty="0"/>
          </a:p>
          <a:p>
            <a:r>
              <a:rPr lang="en-US" altLang="en-US" dirty="0"/>
              <a:t>However, the other countries mentioned by the customer are not subjected to sanctions </a:t>
            </a:r>
            <a:r>
              <a:rPr lang="en-US" altLang="en-US"/>
              <a:t>and </a:t>
            </a:r>
            <a:r>
              <a:rPr lang="en-US" altLang="en-US" smtClean="0"/>
              <a:t>QNB </a:t>
            </a:r>
            <a:r>
              <a:rPr lang="en-US" altLang="en-US" dirty="0"/>
              <a:t>can provide international products and services to the customer. In addition, the relationship manager can explain to the customer, that due to existing regulations </a:t>
            </a:r>
            <a:r>
              <a:rPr lang="en-US" altLang="en-US"/>
              <a:t>that </a:t>
            </a:r>
            <a:r>
              <a:rPr lang="en-US" altLang="en-US" smtClean="0"/>
              <a:t>QNB </a:t>
            </a:r>
            <a:r>
              <a:rPr lang="en-US" altLang="en-US" dirty="0"/>
              <a:t>must comply, business involving certain countries such as North Korea are subjected to sanctions and for this reason</a:t>
            </a:r>
            <a:r>
              <a:rPr lang="en-US" altLang="en-US"/>
              <a:t>, </a:t>
            </a:r>
            <a:r>
              <a:rPr lang="en-US" altLang="en-US" smtClean="0"/>
              <a:t>QNB </a:t>
            </a:r>
            <a:r>
              <a:rPr lang="en-US" altLang="en-US" dirty="0"/>
              <a:t>cannot facilitate any business with them.</a:t>
            </a:r>
          </a:p>
          <a:p>
            <a:endParaRPr lang="en-US" altLang="en-US" dirty="0"/>
          </a:p>
          <a:p>
            <a:r>
              <a:rPr lang="en-US" altLang="en-US" dirty="0"/>
              <a:t>Please try again.</a:t>
            </a:r>
          </a:p>
          <a:p>
            <a:endParaRPr lang="en-US" altLang="en-US" dirty="0"/>
          </a:p>
          <a:p>
            <a:r>
              <a:rPr lang="en-US" altLang="en-US" b="1" i="1" dirty="0"/>
              <a:t>If the selected option b, display the following message:</a:t>
            </a:r>
          </a:p>
          <a:p>
            <a:r>
              <a:rPr lang="en-US" altLang="en-US" dirty="0"/>
              <a:t>Well done! North Korea is under comprehensive sanctions program </a:t>
            </a:r>
            <a:r>
              <a:rPr lang="en-US" altLang="en-US"/>
              <a:t>and </a:t>
            </a:r>
            <a:r>
              <a:rPr lang="en-US" altLang="en-US" smtClean="0"/>
              <a:t>QNB </a:t>
            </a:r>
            <a:r>
              <a:rPr lang="en-US" altLang="en-US" dirty="0"/>
              <a:t>cannot engage in any business activity or facilitate transactions involving a country under comprehensive sanctions. Escalating the case to your line manager and group compliance, the correct advisory will be given to you and you will also receive instructions that will allow you to find what could be the best offer of products to the customer.</a:t>
            </a:r>
          </a:p>
        </p:txBody>
      </p:sp>
      <p:sp>
        <p:nvSpPr>
          <p:cNvPr id="10753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07528" name="TextBox 10"/>
          <p:cNvSpPr txBox="1">
            <a:spLocks noChangeArrowheads="1"/>
          </p:cNvSpPr>
          <p:nvPr/>
        </p:nvSpPr>
        <p:spPr bwMode="auto">
          <a:xfrm>
            <a:off x="319088" y="750888"/>
            <a:ext cx="91868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150000"/>
              </a:lnSpc>
            </a:pPr>
            <a:r>
              <a:rPr lang="ar-EG" altLang="en-US" sz="1600" dirty="0">
                <a:solidFill>
                  <a:schemeClr val="bg1"/>
                </a:solidFill>
                <a:cs typeface="Times New Roman" panose="02020603050405020304" pitchFamily="18" charset="0"/>
              </a:rPr>
              <a:t>ما هي الخطوة التالية لمدير العلاقات؟</a:t>
            </a:r>
          </a:p>
          <a:p>
            <a:pPr algn="r" rtl="1">
              <a:lnSpc>
                <a:spcPct val="150000"/>
              </a:lnSpc>
            </a:pPr>
            <a:r>
              <a:rPr lang="ar-EG" altLang="en-US" sz="1600" dirty="0">
                <a:solidFill>
                  <a:schemeClr val="bg1"/>
                </a:solidFill>
                <a:cs typeface="Times New Roman" panose="02020603050405020304" pitchFamily="18" charset="0"/>
              </a:rPr>
              <a:t>ا. تقديم مجموعة من المنتجات عبر الحدود إلى العميل دون </a:t>
            </a:r>
            <a:r>
              <a:rPr lang="ar-EG" altLang="en-US" sz="1600" dirty="0" smtClean="0">
                <a:solidFill>
                  <a:schemeClr val="bg1"/>
                </a:solidFill>
                <a:cs typeface="Times New Roman" panose="02020603050405020304" pitchFamily="18" charset="0"/>
              </a:rPr>
              <a:t>أية </a:t>
            </a:r>
            <a:r>
              <a:rPr lang="ar-EG" altLang="en-US" sz="1600" dirty="0">
                <a:solidFill>
                  <a:schemeClr val="bg1"/>
                </a:solidFill>
                <a:cs typeface="Times New Roman" panose="02020603050405020304" pitchFamily="18" charset="0"/>
              </a:rPr>
              <a:t>أسئلة </a:t>
            </a:r>
            <a:r>
              <a:rPr lang="ar-EG" altLang="en-US" sz="1600" dirty="0" smtClean="0">
                <a:solidFill>
                  <a:schemeClr val="bg1"/>
                </a:solidFill>
                <a:cs typeface="Times New Roman" panose="02020603050405020304" pitchFamily="18" charset="0"/>
              </a:rPr>
              <a:t>أخرى، </a:t>
            </a:r>
            <a:r>
              <a:rPr lang="ar-EG" altLang="en-US" sz="1600" dirty="0">
                <a:solidFill>
                  <a:schemeClr val="bg1"/>
                </a:solidFill>
                <a:cs typeface="Times New Roman" panose="02020603050405020304" pitchFamily="18" charset="0"/>
              </a:rPr>
              <a:t>وبالتالي تعزيز العلاقة مع العملاء الحاليين.</a:t>
            </a:r>
          </a:p>
          <a:p>
            <a:pPr algn="r" rtl="1">
              <a:lnSpc>
                <a:spcPct val="150000"/>
              </a:lnSpc>
            </a:pPr>
            <a:r>
              <a:rPr lang="ar-EG" altLang="en-US" sz="1600" dirty="0">
                <a:solidFill>
                  <a:schemeClr val="bg1"/>
                </a:solidFill>
                <a:cs typeface="Times New Roman" panose="02020603050405020304" pitchFamily="18" charset="0"/>
              </a:rPr>
              <a:t>ب. رفع القضية المتعلقة بكوريا الشمالية إلى مديره التنفيذي ومجموعة الامتثال لمزيد من الاستشارات.</a:t>
            </a:r>
          </a:p>
          <a:p>
            <a:pPr algn="r" rtl="1">
              <a:lnSpc>
                <a:spcPct val="150000"/>
              </a:lnSpc>
            </a:pPr>
            <a:r>
              <a:rPr lang="ar-EG" altLang="en-US" sz="1600" dirty="0">
                <a:solidFill>
                  <a:schemeClr val="bg1"/>
                </a:solidFill>
                <a:cs typeface="Times New Roman" panose="02020603050405020304" pitchFamily="18" charset="0"/>
              </a:rPr>
              <a:t>ج. رفض بأدب أي عرض من المنتجات الدولية </a:t>
            </a:r>
            <a:r>
              <a:rPr lang="ar-EG" altLang="en-US" sz="1600" dirty="0" smtClean="0">
                <a:solidFill>
                  <a:schemeClr val="bg1"/>
                </a:solidFill>
                <a:cs typeface="Times New Roman" panose="02020603050405020304" pitchFamily="18" charset="0"/>
              </a:rPr>
              <a:t>للعميل، </a:t>
            </a:r>
            <a:r>
              <a:rPr lang="ar-EG" altLang="en-US" sz="1600" dirty="0">
                <a:solidFill>
                  <a:schemeClr val="bg1"/>
                </a:solidFill>
                <a:cs typeface="Times New Roman" panose="02020603050405020304" pitchFamily="18" charset="0"/>
              </a:rPr>
              <a:t>بسبب مخاوف </a:t>
            </a:r>
            <a:r>
              <a:rPr lang="ar-EG" altLang="en-US" sz="1600" dirty="0" smtClean="0">
                <a:solidFill>
                  <a:schemeClr val="bg1"/>
                </a:solidFill>
                <a:cs typeface="Times New Roman" panose="02020603050405020304" pitchFamily="18" charset="0"/>
              </a:rPr>
              <a:t>العقوبات المتعلقة بكوريا </a:t>
            </a:r>
            <a:r>
              <a:rPr lang="ar-EG" altLang="en-US" sz="1600" dirty="0">
                <a:solidFill>
                  <a:schemeClr val="bg1"/>
                </a:solidFill>
                <a:cs typeface="Times New Roman" panose="02020603050405020304" pitchFamily="18" charset="0"/>
              </a:rPr>
              <a:t>الشمالية </a:t>
            </a:r>
            <a:r>
              <a:rPr lang="ar-EG" altLang="en-US" sz="1600" dirty="0" smtClean="0">
                <a:solidFill>
                  <a:schemeClr val="bg1"/>
                </a:solidFill>
                <a:cs typeface="Times New Roman" panose="02020603050405020304" pitchFamily="18" charset="0"/>
              </a:rPr>
              <a:t>وعدم </a:t>
            </a:r>
            <a:r>
              <a:rPr lang="ar-EG" altLang="en-US" sz="1600" dirty="0">
                <a:solidFill>
                  <a:schemeClr val="bg1"/>
                </a:solidFill>
                <a:cs typeface="Times New Roman" panose="02020603050405020304" pitchFamily="18" charset="0"/>
              </a:rPr>
              <a:t>تقديم أي معلومات إضافية للعميل.</a:t>
            </a:r>
          </a:p>
          <a:p>
            <a:pPr algn="r" rtl="1">
              <a:lnSpc>
                <a:spcPct val="150000"/>
              </a:lnSpc>
            </a:pPr>
            <a:endParaRPr lang="ar-EG" altLang="en-US" sz="1600" dirty="0">
              <a:solidFill>
                <a:schemeClr val="bg1"/>
              </a:solidFill>
              <a:cs typeface="Times New Roman" panose="02020603050405020304" pitchFamily="18" charset="0"/>
            </a:endParaRPr>
          </a:p>
          <a:p>
            <a:pPr algn="r" rtl="1">
              <a:lnSpc>
                <a:spcPct val="150000"/>
              </a:lnSpc>
            </a:pPr>
            <a:r>
              <a:rPr lang="ar-EG" altLang="en-US" sz="1600" i="1" dirty="0">
                <a:solidFill>
                  <a:schemeClr val="bg1"/>
                </a:solidFill>
                <a:cs typeface="Times New Roman" panose="02020603050405020304" pitchFamily="18" charset="0"/>
              </a:rPr>
              <a:t>حدد الخيار الأنسب وانقر فوق </a:t>
            </a:r>
            <a:r>
              <a:rPr lang="en-US" altLang="en-US" sz="1600" i="1" dirty="0" smtClean="0">
                <a:solidFill>
                  <a:schemeClr val="bg1"/>
                </a:solidFill>
                <a:cs typeface="Times New Roman" panose="02020603050405020304" pitchFamily="18" charset="0"/>
              </a:rPr>
              <a:t>Submit</a:t>
            </a:r>
            <a:r>
              <a:rPr lang="ar-EG" altLang="en-US" sz="1600" i="1" dirty="0" smtClean="0">
                <a:solidFill>
                  <a:schemeClr val="bg1"/>
                </a:solidFill>
                <a:cs typeface="Times New Roman" panose="02020603050405020304" pitchFamily="18" charset="0"/>
              </a:rPr>
              <a:t>.</a:t>
            </a:r>
            <a:endParaRPr lang="en-US" altLang="en-US" sz="1600" b="1" i="1" dirty="0">
              <a:solidFill>
                <a:schemeClr val="bg1"/>
              </a:solidFill>
              <a:cs typeface="Times New Roman" panose="02020603050405020304" pitchFamily="18" charset="0"/>
            </a:endParaRPr>
          </a:p>
        </p:txBody>
      </p:sp>
      <p:sp>
        <p:nvSpPr>
          <p:cNvPr id="12" name="Rectangle 11"/>
          <p:cNvSpPr/>
          <p:nvPr/>
        </p:nvSpPr>
        <p:spPr>
          <a:xfrm>
            <a:off x="590550" y="3902075"/>
            <a:ext cx="1603375" cy="6270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anose="02020603050405020304" pitchFamily="18" charset="0"/>
                <a:cs typeface="Times New Roman" panose="02020603050405020304" pitchFamily="18" charset="0"/>
              </a:rPr>
              <a:t>Submit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Box 3"/>
          <p:cNvSpPr txBox="1">
            <a:spLocks noChangeArrowheads="1"/>
          </p:cNvSpPr>
          <p:nvPr/>
        </p:nvSpPr>
        <p:spPr bwMode="auto">
          <a:xfrm>
            <a:off x="0" y="2560638"/>
            <a:ext cx="9906000" cy="1138237"/>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sz="3200" b="1" dirty="0" smtClean="0">
                <a:solidFill>
                  <a:schemeClr val="bg1"/>
                </a:solidFill>
                <a:cs typeface="Times New Roman" panose="02020603050405020304" pitchFamily="18" charset="0"/>
              </a:rPr>
              <a:t>دراسة الحالة 3 – المدفوعات الدولية</a:t>
            </a:r>
            <a:endParaRPr lang="en-US" altLang="en-US" sz="3200" b="1" dirty="0">
              <a:solidFill>
                <a:schemeClr val="bg1"/>
              </a:solidFill>
              <a:cs typeface="Times New Roman" panose="02020603050405020304" pitchFamily="18" charset="0"/>
            </a:endParaRPr>
          </a:p>
        </p:txBody>
      </p:sp>
      <p:sp>
        <p:nvSpPr>
          <p:cNvPr id="3" name="TextBox 2">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0957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2" descr="Related image"/>
          <p:cNvPicPr>
            <a:picLocks noChangeAspect="1" noChangeArrowheads="1"/>
          </p:cNvPicPr>
          <p:nvPr/>
        </p:nvPicPr>
        <p:blipFill>
          <a:blip r:embed="rId3">
            <a:extLst>
              <a:ext uri="{28A0092B-C50C-407E-A947-70E740481C1C}">
                <a14:useLocalDpi xmlns:a14="http://schemas.microsoft.com/office/drawing/2010/main" val="0"/>
              </a:ext>
            </a:extLst>
          </a:blip>
          <a:srcRect t="49010"/>
          <a:stretch>
            <a:fillRect/>
          </a:stretch>
        </p:blipFill>
        <p:spPr bwMode="auto">
          <a:xfrm>
            <a:off x="-1314450" y="666750"/>
            <a:ext cx="11434763"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9" descr="QNB_logo_cmyk_20mm_above_sm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563" y="869950"/>
            <a:ext cx="1187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4"/>
          <p:cNvSpPr>
            <a:spLocks noChangeArrowheads="1"/>
          </p:cNvSpPr>
          <p:nvPr/>
        </p:nvSpPr>
        <p:spPr bwMode="auto">
          <a:xfrm>
            <a:off x="2811463" y="6437313"/>
            <a:ext cx="8338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ar-EG" altLang="en-US" b="1" dirty="0" smtClean="0">
                <a:cs typeface="Times New Roman" panose="02020603050405020304" pitchFamily="18" charset="0"/>
              </a:rPr>
              <a:t>عميل شركات</a:t>
            </a:r>
            <a:endParaRPr lang="en-US" altLang="en-US" b="1" dirty="0">
              <a:cs typeface="Times New Roman" panose="02020603050405020304" pitchFamily="18" charset="0"/>
            </a:endParaRPr>
          </a:p>
        </p:txBody>
      </p:sp>
      <p:sp>
        <p:nvSpPr>
          <p:cNvPr id="10" name="Right Arrow 9">
            <a:extLst/>
          </p:cNvPr>
          <p:cNvSpPr/>
          <p:nvPr/>
        </p:nvSpPr>
        <p:spPr>
          <a:xfrm>
            <a:off x="3532188" y="2592388"/>
            <a:ext cx="579437" cy="45085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a:extLst/>
          </p:cNvPr>
          <p:cNvSpPr/>
          <p:nvPr/>
        </p:nvSpPr>
        <p:spPr>
          <a:xfrm>
            <a:off x="6350" y="6350"/>
            <a:ext cx="9899650" cy="585788"/>
          </a:xfrm>
          <a:prstGeom prst="rect">
            <a:avLst/>
          </a:prstGeom>
          <a:solidFill>
            <a:schemeClr val="accent6">
              <a:lumMod val="90000"/>
              <a:lumOff val="10000"/>
            </a:schemeClr>
          </a:solidFill>
        </p:spPr>
        <p:txBody>
          <a:bodyPr anchor="ctr"/>
          <a:lstStyle/>
          <a:p>
            <a:pPr algn="r" rtl="1">
              <a:defRPr/>
            </a:pPr>
            <a:r>
              <a:rPr lang="ar-EG" sz="1600" dirty="0" smtClean="0">
                <a:solidFill>
                  <a:schemeClr val="bg1"/>
                </a:solidFill>
                <a:cs typeface="Times New Roman" panose="02020603050405020304" pitchFamily="18" charset="0"/>
              </a:rPr>
              <a:t>دخول إحدى </a:t>
            </a:r>
            <a:r>
              <a:rPr lang="ar-EG" sz="1600" dirty="0">
                <a:solidFill>
                  <a:schemeClr val="bg1"/>
                </a:solidFill>
                <a:cs typeface="Times New Roman" panose="02020603050405020304" pitchFamily="18" charset="0"/>
              </a:rPr>
              <a:t>عملاء الشركة الحاليين ل</a:t>
            </a:r>
            <a:r>
              <a:rPr lang="ar-EG" sz="1600" dirty="0" smtClean="0">
                <a:solidFill>
                  <a:schemeClr val="bg1"/>
                </a:solidFill>
                <a:cs typeface="Times New Roman" panose="02020603050405020304" pitchFamily="18" charset="0"/>
              </a:rPr>
              <a:t>فرع البنك الأهلي </a:t>
            </a:r>
            <a:r>
              <a:rPr lang="ar-EG" sz="1600" smtClean="0">
                <a:solidFill>
                  <a:schemeClr val="bg1"/>
                </a:solidFill>
                <a:cs typeface="Times New Roman" panose="02020603050405020304" pitchFamily="18" charset="0"/>
              </a:rPr>
              <a:t>القطري (</a:t>
            </a:r>
            <a:r>
              <a:rPr lang="en-US" sz="1600" smtClean="0">
                <a:solidFill>
                  <a:schemeClr val="bg1"/>
                </a:solidFill>
                <a:cs typeface="Times New Roman" panose="02020603050405020304" pitchFamily="18" charset="0"/>
              </a:rPr>
              <a:t>QNB</a:t>
            </a:r>
            <a:r>
              <a:rPr lang="ar-EG" sz="1600" smtClean="0">
                <a:solidFill>
                  <a:schemeClr val="bg1"/>
                </a:solidFill>
                <a:cs typeface="Times New Roman" panose="02020603050405020304" pitchFamily="18" charset="0"/>
              </a:rPr>
              <a:t>) </a:t>
            </a:r>
            <a:r>
              <a:rPr lang="ar-EG" sz="1600" dirty="0" smtClean="0">
                <a:solidFill>
                  <a:schemeClr val="bg1"/>
                </a:solidFill>
                <a:cs typeface="Times New Roman" panose="02020603050405020304" pitchFamily="18" charset="0"/>
              </a:rPr>
              <a:t>المحلي </a:t>
            </a:r>
            <a:r>
              <a:rPr lang="ar-EG" sz="1600" dirty="0">
                <a:solidFill>
                  <a:schemeClr val="bg1"/>
                </a:solidFill>
                <a:cs typeface="Times New Roman" panose="02020603050405020304" pitchFamily="18" charset="0"/>
              </a:rPr>
              <a:t>لديها لفهم الخدمات والمنتجات الدولية التي </a:t>
            </a:r>
            <a:r>
              <a:rPr lang="ar-EG" sz="1600" dirty="0" smtClean="0">
                <a:solidFill>
                  <a:schemeClr val="bg1"/>
                </a:solidFill>
                <a:cs typeface="Times New Roman" panose="02020603050405020304" pitchFamily="18" charset="0"/>
              </a:rPr>
              <a:t>يقدمها</a:t>
            </a:r>
            <a:r>
              <a:rPr lang="ar-EG" sz="1600" dirty="0">
                <a:solidFill>
                  <a:schemeClr val="bg1"/>
                </a:solidFill>
                <a:cs typeface="Times New Roman" panose="02020603050405020304" pitchFamily="18" charset="0"/>
              </a:rPr>
              <a:t>.</a:t>
            </a:r>
            <a:endParaRPr lang="en-US" sz="1600" dirty="0">
              <a:solidFill>
                <a:schemeClr val="bg1"/>
              </a:solidFill>
              <a:cs typeface="Times New Roman" panose="02020603050405020304" pitchFamily="18" charset="0"/>
            </a:endParaRPr>
          </a:p>
        </p:txBody>
      </p:sp>
      <p:sp>
        <p:nvSpPr>
          <p:cNvPr id="9" name="TextBox 8">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10600"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110601" name="Picture 14" descr="Image result for aRAB WOMAN ILLUST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963" y="1073150"/>
            <a:ext cx="3497262"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arab business woman in call center to customer service character. vector people illustration desig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0000" y="965200"/>
            <a:ext cx="5164138"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Rectangle 9"/>
          <p:cNvSpPr>
            <a:spLocks noChangeArrowheads="1"/>
          </p:cNvSpPr>
          <p:nvPr/>
        </p:nvSpPr>
        <p:spPr bwMode="auto">
          <a:xfrm>
            <a:off x="6165850" y="5619750"/>
            <a:ext cx="3074988"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cs typeface="Times New Roman" panose="02020603050405020304" pitchFamily="18" charset="0"/>
              </a:rPr>
              <a:t>مسؤول خدمة العملاء</a:t>
            </a:r>
            <a:endParaRPr lang="en-US" altLang="en-US" b="1" dirty="0">
              <a:cs typeface="Times New Roman" panose="02020603050405020304" pitchFamily="18" charset="0"/>
            </a:endParaRPr>
          </a:p>
        </p:txBody>
      </p:sp>
      <p:sp>
        <p:nvSpPr>
          <p:cNvPr id="7" name="TextBox 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12645"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112646" name="Picture 14" descr="Image result for aRAB WOMAN ILLUST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561975"/>
            <a:ext cx="3497263"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7" name="Rectangle 9"/>
          <p:cNvSpPr>
            <a:spLocks noChangeArrowheads="1"/>
          </p:cNvSpPr>
          <p:nvPr/>
        </p:nvSpPr>
        <p:spPr bwMode="auto">
          <a:xfrm>
            <a:off x="1462088" y="5788025"/>
            <a:ext cx="3074987"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العميل</a:t>
            </a:r>
            <a:endParaRPr lang="en-US" altLang="en-US" b="1" dirty="0">
              <a:cs typeface="Times New Roman" panose="02020603050405020304" pitchFamily="18" charset="0"/>
            </a:endParaRPr>
          </a:p>
        </p:txBody>
      </p:sp>
      <p:sp>
        <p:nvSpPr>
          <p:cNvPr id="12" name="Rounded Rectangular Callout 11">
            <a:extLst/>
          </p:cNvPr>
          <p:cNvSpPr/>
          <p:nvPr/>
        </p:nvSpPr>
        <p:spPr>
          <a:xfrm>
            <a:off x="2374900" y="423863"/>
            <a:ext cx="3700463" cy="1450975"/>
          </a:xfrm>
          <a:prstGeom prst="wedgeRoundRectCallout">
            <a:avLst>
              <a:gd name="adj1" fmla="val -46321"/>
              <a:gd name="adj2" fmla="val 96503"/>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r>
              <a:rPr lang="ar-SA" sz="1600" dirty="0"/>
              <a:t>صباح </a:t>
            </a:r>
            <a:r>
              <a:rPr lang="ar-SA" sz="1600" dirty="0" smtClean="0"/>
              <a:t>الخير، </a:t>
            </a:r>
            <a:r>
              <a:rPr lang="ar-SA" sz="1600" dirty="0"/>
              <a:t>تلقيت إشعارًا </a:t>
            </a:r>
            <a:r>
              <a:rPr lang="ar-EG" sz="1600" dirty="0" smtClean="0"/>
              <a:t>بالمدفوعات </a:t>
            </a:r>
            <a:r>
              <a:rPr lang="ar-SA" sz="1600" dirty="0" smtClean="0"/>
              <a:t>الدول</a:t>
            </a:r>
            <a:r>
              <a:rPr lang="ar-EG" sz="1600" dirty="0" smtClean="0"/>
              <a:t>ية </a:t>
            </a:r>
            <a:r>
              <a:rPr lang="ar-SA" sz="1600" dirty="0" smtClean="0"/>
              <a:t>ال</a:t>
            </a:r>
            <a:r>
              <a:rPr lang="ar-EG" sz="1600" dirty="0" smtClean="0"/>
              <a:t>ت</a:t>
            </a:r>
            <a:r>
              <a:rPr lang="ar-SA" sz="1600" dirty="0" smtClean="0"/>
              <a:t>ي </a:t>
            </a:r>
            <a:r>
              <a:rPr lang="ar-SA" sz="1600" dirty="0"/>
              <a:t>تم </a:t>
            </a:r>
            <a:r>
              <a:rPr lang="ar-SA" sz="1600" dirty="0" smtClean="0"/>
              <a:t>رفضه</a:t>
            </a:r>
            <a:r>
              <a:rPr lang="ar-EG" sz="1600" dirty="0" smtClean="0"/>
              <a:t>ا </a:t>
            </a:r>
            <a:r>
              <a:rPr lang="ar-SA" sz="1600" dirty="0" smtClean="0"/>
              <a:t>هذا </a:t>
            </a:r>
            <a:r>
              <a:rPr lang="ar-SA" sz="1600" dirty="0"/>
              <a:t>الصباح. </a:t>
            </a:r>
            <a:r>
              <a:rPr lang="ar-EG" sz="1600" dirty="0" smtClean="0"/>
              <a:t>و</a:t>
            </a:r>
            <a:r>
              <a:rPr lang="ar-SA" sz="1600" dirty="0" smtClean="0"/>
              <a:t>هذا </a:t>
            </a:r>
            <a:r>
              <a:rPr lang="ar-SA" sz="1600" dirty="0"/>
              <a:t>الدفع مهم جدا لعملي. هل يمكنك التحقق </a:t>
            </a:r>
            <a:r>
              <a:rPr lang="ar-SA" sz="1600" dirty="0" smtClean="0"/>
              <a:t>م</a:t>
            </a:r>
            <a:r>
              <a:rPr lang="ar-EG" sz="1600" dirty="0" smtClean="0"/>
              <a:t>ا </a:t>
            </a:r>
            <a:r>
              <a:rPr lang="ar-SA" sz="1600" dirty="0" smtClean="0"/>
              <a:t>الخطأ </a:t>
            </a:r>
            <a:r>
              <a:rPr lang="ar-SA" sz="1600" dirty="0"/>
              <a:t>الذي حدث؟</a:t>
            </a:r>
            <a:endParaRPr lang="en-US" sz="1600" dirty="0"/>
          </a:p>
        </p:txBody>
      </p:sp>
      <p:sp>
        <p:nvSpPr>
          <p:cNvPr id="13" name="Rounded Rectangular Callout 12">
            <a:extLst/>
          </p:cNvPr>
          <p:cNvSpPr/>
          <p:nvPr/>
        </p:nvSpPr>
        <p:spPr>
          <a:xfrm>
            <a:off x="3228975" y="2566988"/>
            <a:ext cx="3702050" cy="1450975"/>
          </a:xfrm>
          <a:prstGeom prst="wedgeRoundRectCallout">
            <a:avLst>
              <a:gd name="adj1" fmla="val 56298"/>
              <a:gd name="adj2" fmla="val -80017"/>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600" dirty="0">
                <a:solidFill>
                  <a:schemeClr val="bg1"/>
                </a:solidFill>
                <a:latin typeface="Times New Roman" panose="02020603050405020304" pitchFamily="18" charset="0"/>
                <a:cs typeface="Times New Roman" panose="02020603050405020304" pitchFamily="18" charset="0"/>
              </a:rPr>
              <a:t>صباح الخير يا سيدتي! أرى أن معاملتك قد تم رفضها. </a:t>
            </a:r>
            <a:r>
              <a:rPr lang="ar-EG" sz="1600" dirty="0" smtClean="0">
                <a:solidFill>
                  <a:schemeClr val="bg1"/>
                </a:solidFill>
                <a:latin typeface="Times New Roman" panose="02020603050405020304" pitchFamily="18" charset="0"/>
                <a:cs typeface="Times New Roman" panose="02020603050405020304" pitchFamily="18" charset="0"/>
              </a:rPr>
              <a:t>أعطيني بضع </a:t>
            </a:r>
            <a:r>
              <a:rPr lang="ar-EG" sz="1600" dirty="0">
                <a:solidFill>
                  <a:schemeClr val="bg1"/>
                </a:solidFill>
                <a:latin typeface="Times New Roman" panose="02020603050405020304" pitchFamily="18" charset="0"/>
                <a:cs typeface="Times New Roman" panose="02020603050405020304" pitchFamily="18" charset="0"/>
              </a:rPr>
              <a:t>دقائق للتحقق من فريق المدفوعات الخاص بنا وتحديد </a:t>
            </a:r>
            <a:r>
              <a:rPr lang="ar-EG" sz="1600" dirty="0" smtClean="0">
                <a:solidFill>
                  <a:schemeClr val="bg1"/>
                </a:solidFill>
                <a:latin typeface="Times New Roman" panose="02020603050405020304" pitchFamily="18" charset="0"/>
                <a:cs typeface="Times New Roman" panose="02020603050405020304" pitchFamily="18" charset="0"/>
              </a:rPr>
              <a:t>سبب رفض الطلب</a:t>
            </a:r>
            <a:endParaRPr lang="en-US"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4" descr="Illustration of a Teenage Muslim Girl Student Using a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771650"/>
            <a:ext cx="4149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Rectangle 6"/>
          <p:cNvSpPr>
            <a:spLocks noChangeArrowheads="1"/>
          </p:cNvSpPr>
          <p:nvPr/>
        </p:nvSpPr>
        <p:spPr bwMode="auto">
          <a:xfrm>
            <a:off x="1824038" y="5646738"/>
            <a:ext cx="3111500"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a:r>
              <a:rPr lang="ar-EG" altLang="en-US" b="1" dirty="0">
                <a:cs typeface="Times New Roman" panose="02020603050405020304" pitchFamily="18" charset="0"/>
              </a:rPr>
              <a:t>محلل المدفوعات</a:t>
            </a:r>
            <a:endParaRPr lang="en-US" altLang="en-US" b="1" dirty="0">
              <a:cs typeface="Times New Roman" panose="02020603050405020304" pitchFamily="18" charset="0"/>
            </a:endParaRPr>
          </a:p>
        </p:txBody>
      </p:sp>
      <p:sp>
        <p:nvSpPr>
          <p:cNvPr id="9" name="Rounded Rectangular Callout 8">
            <a:extLst/>
          </p:cNvPr>
          <p:cNvSpPr/>
          <p:nvPr/>
        </p:nvSpPr>
        <p:spPr>
          <a:xfrm>
            <a:off x="3095625" y="965200"/>
            <a:ext cx="2239963" cy="1152525"/>
          </a:xfrm>
          <a:prstGeom prst="wedgeRoundRectCallout">
            <a:avLst>
              <a:gd name="adj1" fmla="val -88129"/>
              <a:gd name="adj2" fmla="val 151787"/>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400" dirty="0" smtClean="0">
                <a:latin typeface="Times New Roman" panose="02020603050405020304" pitchFamily="18" charset="0"/>
                <a:cs typeface="Times New Roman" panose="02020603050405020304" pitchFamily="18" charset="0"/>
              </a:rPr>
              <a:t>مرحبًا، معك رشيدة، محللة المدفوعات، في البنك الأهلي القطري (</a:t>
            </a:r>
            <a:r>
              <a:rPr lang="en-US" sz="1400" dirty="0" smtClean="0">
                <a:latin typeface="Times New Roman" panose="02020603050405020304" pitchFamily="18" charset="0"/>
                <a:cs typeface="Times New Roman" panose="02020603050405020304" pitchFamily="18" charset="0"/>
              </a:rPr>
              <a:t>QNB</a:t>
            </a:r>
            <a:r>
              <a:rPr lang="ar-EG" sz="1400" dirty="0" smtClean="0">
                <a:latin typeface="Times New Roman" panose="02020603050405020304" pitchFamily="18" charset="0"/>
                <a:cs typeface="Times New Roman" panose="02020603050405020304" pitchFamily="18" charset="0"/>
              </a:rPr>
              <a:t>). كيف </a:t>
            </a:r>
            <a:r>
              <a:rPr lang="ar-EG" sz="1400" dirty="0">
                <a:latin typeface="Times New Roman" panose="02020603050405020304" pitchFamily="18" charset="0"/>
                <a:cs typeface="Times New Roman" panose="02020603050405020304" pitchFamily="18" charset="0"/>
              </a:rPr>
              <a:t>يمكنني </a:t>
            </a:r>
            <a:r>
              <a:rPr lang="ar-EG" sz="1400" dirty="0" smtClean="0">
                <a:latin typeface="Times New Roman" panose="02020603050405020304" pitchFamily="18" charset="0"/>
                <a:cs typeface="Times New Roman" panose="02020603050405020304" pitchFamily="18" charset="0"/>
              </a:rPr>
              <a:t>مساعدتك</a:t>
            </a:r>
            <a:r>
              <a:rPr lang="ar-EG" sz="1400" dirty="0">
                <a:latin typeface="Times New Roman" panose="02020603050405020304" pitchFamily="18" charset="0"/>
                <a:cs typeface="Times New Roman" panose="02020603050405020304" pitchFamily="18" charset="0"/>
              </a:rPr>
              <a:t>؟</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114693" name="Picture 2" descr="arab business woman in call center to customer service character. vector people illustration desig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0000" y="965200"/>
            <a:ext cx="5164138"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Rectangle 9"/>
          <p:cNvSpPr>
            <a:spLocks noChangeArrowheads="1"/>
          </p:cNvSpPr>
          <p:nvPr/>
        </p:nvSpPr>
        <p:spPr bwMode="auto">
          <a:xfrm>
            <a:off x="6165850" y="5619750"/>
            <a:ext cx="3074988"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a:cs typeface="Times New Roman" panose="02020603050405020304" pitchFamily="18" charset="0"/>
              </a:rPr>
              <a:t>مسؤول خدمة العملاء</a:t>
            </a:r>
            <a:endParaRPr lang="en-US" altLang="en-US" b="1" dirty="0">
              <a:cs typeface="Times New Roman" panose="02020603050405020304" pitchFamily="18" charset="0"/>
            </a:endParaRPr>
          </a:p>
        </p:txBody>
      </p:sp>
      <p:sp>
        <p:nvSpPr>
          <p:cNvPr id="7" name="TextBox 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14696"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0" name="Rectangle 9">
            <a:extLst/>
          </p:cNvPr>
          <p:cNvSpPr/>
          <p:nvPr/>
        </p:nvSpPr>
        <p:spPr>
          <a:xfrm>
            <a:off x="6350" y="6350"/>
            <a:ext cx="9899650" cy="585788"/>
          </a:xfrm>
          <a:prstGeom prst="rect">
            <a:avLst/>
          </a:prstGeom>
          <a:solidFill>
            <a:schemeClr val="accent6">
              <a:lumMod val="90000"/>
              <a:lumOff val="10000"/>
            </a:schemeClr>
          </a:solidFill>
        </p:spPr>
        <p:txBody>
          <a:bodyPr anchor="ctr"/>
          <a:lstStyle/>
          <a:p>
            <a:pPr algn="r" rtl="1">
              <a:defRPr/>
            </a:pPr>
            <a:r>
              <a:rPr lang="ar-EG" sz="1600" dirty="0" smtClean="0">
                <a:solidFill>
                  <a:schemeClr val="bg1"/>
                </a:solidFill>
                <a:cs typeface="Times New Roman" panose="02020603050405020304" pitchFamily="18" charset="0"/>
              </a:rPr>
              <a:t>تتواصل المسؤولة التنفيذية لخدمة </a:t>
            </a:r>
            <a:r>
              <a:rPr lang="ar-EG" sz="1600" dirty="0">
                <a:solidFill>
                  <a:schemeClr val="bg1"/>
                </a:solidFill>
                <a:cs typeface="Times New Roman" panose="02020603050405020304" pitchFamily="18" charset="0"/>
              </a:rPr>
              <a:t>العملاء </a:t>
            </a:r>
            <a:r>
              <a:rPr lang="ar-EG" sz="1600" dirty="0" smtClean="0">
                <a:solidFill>
                  <a:schemeClr val="bg1"/>
                </a:solidFill>
                <a:cs typeface="Times New Roman" panose="02020603050405020304" pitchFamily="18" charset="0"/>
              </a:rPr>
              <a:t>المحلية مع </a:t>
            </a:r>
            <a:r>
              <a:rPr lang="ar-EG" sz="1600" dirty="0">
                <a:solidFill>
                  <a:schemeClr val="bg1"/>
                </a:solidFill>
                <a:cs typeface="Times New Roman" panose="02020603050405020304" pitchFamily="18" charset="0"/>
              </a:rPr>
              <a:t>فريق المدفوعات للحصول على مزيد من </a:t>
            </a:r>
            <a:r>
              <a:rPr lang="ar-EG" sz="1600" dirty="0" smtClean="0">
                <a:solidFill>
                  <a:schemeClr val="bg1"/>
                </a:solidFill>
                <a:cs typeface="Times New Roman" panose="02020603050405020304" pitchFamily="18" charset="0"/>
              </a:rPr>
              <a:t>الإيضاح</a:t>
            </a:r>
            <a:r>
              <a:rPr lang="en-US" sz="1400" dirty="0" smtClean="0">
                <a:solidFill>
                  <a:schemeClr val="bg1"/>
                </a:solidFill>
                <a:cs typeface="Times New Roman" panose="02020603050405020304" pitchFamily="18" charset="0"/>
              </a:rPr>
              <a:t>.</a:t>
            </a:r>
            <a:endParaRPr lang="en-US" sz="14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4" descr="Illustration of a Teenage Muslim Girl Student Using a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771650"/>
            <a:ext cx="4149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6"/>
          <p:cNvSpPr>
            <a:spLocks noChangeArrowheads="1"/>
          </p:cNvSpPr>
          <p:nvPr/>
        </p:nvSpPr>
        <p:spPr bwMode="auto">
          <a:xfrm>
            <a:off x="1824038" y="5646738"/>
            <a:ext cx="3111500"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Payments Analyst</a:t>
            </a:r>
          </a:p>
        </p:txBody>
      </p:sp>
      <p:pic>
        <p:nvPicPr>
          <p:cNvPr id="116740" name="Picture 2" descr="arab business woman in call center to customer service character. vector people illustration desig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0000" y="965200"/>
            <a:ext cx="5164138"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Rectangle 10"/>
          <p:cNvSpPr>
            <a:spLocks noChangeArrowheads="1"/>
          </p:cNvSpPr>
          <p:nvPr/>
        </p:nvSpPr>
        <p:spPr bwMode="auto">
          <a:xfrm>
            <a:off x="6165850" y="5619750"/>
            <a:ext cx="3074988"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a:cs typeface="Times New Roman" panose="02020603050405020304" pitchFamily="18" charset="0"/>
              </a:rPr>
              <a:t>مسؤول خدمة العملاء</a:t>
            </a:r>
            <a:endParaRPr lang="en-US" altLang="en-US" b="1" dirty="0">
              <a:cs typeface="Times New Roman" panose="02020603050405020304" pitchFamily="18" charset="0"/>
            </a:endParaRPr>
          </a:p>
        </p:txBody>
      </p:sp>
      <p:sp>
        <p:nvSpPr>
          <p:cNvPr id="12" name="Rounded Rectangular Callout 11">
            <a:extLst/>
          </p:cNvPr>
          <p:cNvSpPr/>
          <p:nvPr/>
        </p:nvSpPr>
        <p:spPr>
          <a:xfrm>
            <a:off x="3154363" y="38100"/>
            <a:ext cx="4027487" cy="1587500"/>
          </a:xfrm>
          <a:prstGeom prst="wedgeRoundRectCallout">
            <a:avLst>
              <a:gd name="adj1" fmla="val 50503"/>
              <a:gd name="adj2" fmla="val 141691"/>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400" dirty="0">
                <a:solidFill>
                  <a:schemeClr val="bg1"/>
                </a:solidFill>
                <a:latin typeface="Times New Roman" panose="02020603050405020304" pitchFamily="18" charset="0"/>
                <a:cs typeface="Times New Roman" panose="02020603050405020304" pitchFamily="18" charset="0"/>
              </a:rPr>
              <a:t>اليوم ، تم رفض دفعة دولية </a:t>
            </a:r>
            <a:r>
              <a:rPr lang="ar-EG" sz="1400" dirty="0" smtClean="0">
                <a:solidFill>
                  <a:schemeClr val="bg1"/>
                </a:solidFill>
                <a:latin typeface="Times New Roman" panose="02020603050405020304" pitchFamily="18" charset="0"/>
                <a:cs typeface="Times New Roman" panose="02020603050405020304" pitchFamily="18" charset="0"/>
              </a:rPr>
              <a:t>لعميل </a:t>
            </a:r>
            <a:r>
              <a:rPr lang="ar-EG" sz="1400" dirty="0">
                <a:solidFill>
                  <a:schemeClr val="bg1"/>
                </a:solidFill>
                <a:latin typeface="Times New Roman" panose="02020603050405020304" pitchFamily="18" charset="0"/>
                <a:cs typeface="Times New Roman" panose="02020603050405020304" pitchFamily="18" charset="0"/>
              </a:rPr>
              <a:t>بسبب مخاوف تتعلق </a:t>
            </a:r>
            <a:r>
              <a:rPr lang="ar-EG" sz="1400" dirty="0" smtClean="0">
                <a:solidFill>
                  <a:schemeClr val="bg1"/>
                </a:solidFill>
                <a:latin typeface="Times New Roman" panose="02020603050405020304" pitchFamily="18" charset="0"/>
                <a:cs typeface="Times New Roman" panose="02020603050405020304" pitchFamily="18" charset="0"/>
              </a:rPr>
              <a:t>بالامتثال للعقوبات. </a:t>
            </a:r>
            <a:r>
              <a:rPr lang="ar-EG" sz="1400" dirty="0">
                <a:solidFill>
                  <a:schemeClr val="bg1"/>
                </a:solidFill>
                <a:latin typeface="Times New Roman" panose="02020603050405020304" pitchFamily="18" charset="0"/>
                <a:cs typeface="Times New Roman" panose="02020603050405020304" pitchFamily="18" charset="0"/>
              </a:rPr>
              <a:t>أخبرني العميل أن هذه الدفعة مهمة جدًا لأعمالهم وسألني عن إرشادات حول كيفية إعادة إرسال الدفعة وتجنب الرفض في المستقبل.</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p:cNvPr>
          <p:cNvSpPr/>
          <p:nvPr/>
        </p:nvSpPr>
        <p:spPr>
          <a:xfrm>
            <a:off x="409575" y="1771650"/>
            <a:ext cx="5213350" cy="460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16744" name="Picture 8" descr="Image result for international pay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78075"/>
            <a:ext cx="58420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1674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3" name="Picture 2"/>
          <p:cNvPicPr>
            <a:picLocks noChangeAspect="1"/>
          </p:cNvPicPr>
          <p:nvPr/>
        </p:nvPicPr>
        <p:blipFill>
          <a:blip r:embed="rId6"/>
          <a:stretch>
            <a:fillRect/>
          </a:stretch>
        </p:blipFill>
        <p:spPr>
          <a:xfrm>
            <a:off x="2520157" y="3354556"/>
            <a:ext cx="1143000" cy="964782"/>
          </a:xfrm>
          <a:prstGeom prst="rect">
            <a:avLst/>
          </a:prstGeom>
        </p:spPr>
      </p:pic>
      <p:sp>
        <p:nvSpPr>
          <p:cNvPr id="4" name="TextBox 3"/>
          <p:cNvSpPr txBox="1"/>
          <p:nvPr/>
        </p:nvSpPr>
        <p:spPr>
          <a:xfrm rot="20010611">
            <a:off x="2667276" y="3522873"/>
            <a:ext cx="819915" cy="276999"/>
          </a:xfrm>
          <a:prstGeom prst="rect">
            <a:avLst/>
          </a:prstGeom>
          <a:noFill/>
        </p:spPr>
        <p:txBody>
          <a:bodyPr wrap="square" rtlCol="0">
            <a:spAutoFit/>
          </a:bodyPr>
          <a:lstStyle/>
          <a:p>
            <a:r>
              <a:rPr lang="ar-EG" b="1" dirty="0" smtClean="0">
                <a:solidFill>
                  <a:srgbClr val="C41C2D"/>
                </a:solidFill>
              </a:rPr>
              <a:t>مرفوض</a:t>
            </a:r>
            <a:endParaRPr lang="en-US" b="1" dirty="0">
              <a:solidFill>
                <a:srgbClr val="C41C2D"/>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4" descr="Illustration of a Teenage Muslim Girl Student Using a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771650"/>
            <a:ext cx="4149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6"/>
          <p:cNvSpPr>
            <a:spLocks noChangeArrowheads="1"/>
          </p:cNvSpPr>
          <p:nvPr/>
        </p:nvSpPr>
        <p:spPr bwMode="auto">
          <a:xfrm>
            <a:off x="1824038" y="5646738"/>
            <a:ext cx="3111500"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a:r>
              <a:rPr lang="ar-EG" altLang="en-US" b="1" dirty="0" smtClean="0">
                <a:cs typeface="Times New Roman" panose="02020603050405020304" pitchFamily="18" charset="0"/>
              </a:rPr>
              <a:t>محلل المدفوعات</a:t>
            </a:r>
            <a:endParaRPr lang="en-US" altLang="en-US" b="1" dirty="0">
              <a:cs typeface="Times New Roman" panose="02020603050405020304" pitchFamily="18" charset="0"/>
            </a:endParaRPr>
          </a:p>
        </p:txBody>
      </p:sp>
      <p:pic>
        <p:nvPicPr>
          <p:cNvPr id="118788" name="Picture 2" descr="arab business woman in call center to customer service character. vector people illustration desig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21275" y="1133475"/>
            <a:ext cx="5164138"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Rectangle 10"/>
          <p:cNvSpPr>
            <a:spLocks noChangeArrowheads="1"/>
          </p:cNvSpPr>
          <p:nvPr/>
        </p:nvSpPr>
        <p:spPr bwMode="auto">
          <a:xfrm>
            <a:off x="6165850" y="5619750"/>
            <a:ext cx="3074988"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مسؤول خدمة العملاء</a:t>
            </a:r>
            <a:endParaRPr lang="en-US" altLang="en-US" b="1" dirty="0">
              <a:cs typeface="Times New Roman" panose="02020603050405020304" pitchFamily="18" charset="0"/>
            </a:endParaRPr>
          </a:p>
        </p:txBody>
      </p:sp>
      <p:sp>
        <p:nvSpPr>
          <p:cNvPr id="8" name="Rounded Rectangular Callout 7">
            <a:extLst/>
          </p:cNvPr>
          <p:cNvSpPr/>
          <p:nvPr/>
        </p:nvSpPr>
        <p:spPr>
          <a:xfrm>
            <a:off x="3613150" y="1301750"/>
            <a:ext cx="2092325" cy="815975"/>
          </a:xfrm>
          <a:prstGeom prst="wedgeRoundRectCallout">
            <a:avLst>
              <a:gd name="adj1" fmla="val -86014"/>
              <a:gd name="adj2" fmla="val 169863"/>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solidFill>
                  <a:schemeClr val="bg1"/>
                </a:solidFill>
                <a:latin typeface="Times New Roman" panose="02020603050405020304" pitchFamily="18" charset="0"/>
                <a:cs typeface="Times New Roman" panose="02020603050405020304" pitchFamily="18" charset="0"/>
              </a:rPr>
              <a:t>من فضلك هل يمكنك مشاركة الرقم المرجعي؟</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7" name="Rounded Rectangular Callout 6">
            <a:extLst/>
          </p:cNvPr>
          <p:cNvSpPr/>
          <p:nvPr/>
        </p:nvSpPr>
        <p:spPr>
          <a:xfrm>
            <a:off x="5849938" y="0"/>
            <a:ext cx="2817812" cy="1403350"/>
          </a:xfrm>
          <a:prstGeom prst="wedgeRoundRectCallout">
            <a:avLst>
              <a:gd name="adj1" fmla="val 17208"/>
              <a:gd name="adj2" fmla="val 93483"/>
              <a:gd name="adj3" fmla="val 16667"/>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rtl="1">
              <a:defRPr/>
            </a:pPr>
            <a:r>
              <a:rPr lang="ar-EG" sz="1400" dirty="0">
                <a:solidFill>
                  <a:schemeClr val="bg1"/>
                </a:solidFill>
                <a:latin typeface="Times New Roman" panose="02020603050405020304" pitchFamily="18" charset="0"/>
                <a:cs typeface="Times New Roman" panose="02020603050405020304" pitchFamily="18" charset="0"/>
              </a:rPr>
              <a:t>لتأكيد ، الرقم المرجعي هو </a:t>
            </a:r>
            <a:r>
              <a:rPr lang="en-US" sz="1400" dirty="0" smtClean="0">
                <a:solidFill>
                  <a:schemeClr val="bg1"/>
                </a:solidFill>
                <a:latin typeface="Times New Roman" panose="02020603050405020304" pitchFamily="18" charset="0"/>
                <a:cs typeface="Times New Roman" panose="02020603050405020304" pitchFamily="18" charset="0"/>
              </a:rPr>
              <a:t>ABC12345</a:t>
            </a:r>
            <a:r>
              <a:rPr lang="ar-EG" sz="1400" dirty="0" smtClean="0">
                <a:solidFill>
                  <a:schemeClr val="bg1"/>
                </a:solidFill>
                <a:latin typeface="Times New Roman" panose="02020603050405020304" pitchFamily="18" charset="0"/>
                <a:cs typeface="Times New Roman" panose="02020603050405020304" pitchFamily="18" charset="0"/>
              </a:rPr>
              <a:t>. </a:t>
            </a:r>
            <a:r>
              <a:rPr lang="en-US" sz="1400" dirty="0" smtClean="0">
                <a:solidFill>
                  <a:schemeClr val="bg1"/>
                </a:solidFill>
                <a:latin typeface="Times New Roman" panose="02020603050405020304" pitchFamily="18" charset="0"/>
                <a:cs typeface="Times New Roman" panose="02020603050405020304" pitchFamily="18" charset="0"/>
              </a:rPr>
              <a:t> </a:t>
            </a:r>
            <a:r>
              <a:rPr lang="ar-EG" sz="1400" dirty="0">
                <a:solidFill>
                  <a:schemeClr val="bg1"/>
                </a:solidFill>
                <a:latin typeface="Times New Roman" panose="02020603050405020304" pitchFamily="18" charset="0"/>
                <a:cs typeface="Times New Roman" panose="02020603050405020304" pitchFamily="18" charset="0"/>
              </a:rPr>
              <a:t>أخبرني هذا العميل أنه إذا كان بإمكاني مساعدته على تسهيل هذه الدفعة ، فسوف تجلب المزيد من الأعمال إلى </a:t>
            </a:r>
            <a:r>
              <a:rPr lang="ar-EG" sz="1400" dirty="0" smtClean="0">
                <a:solidFill>
                  <a:schemeClr val="bg1"/>
                </a:solidFill>
                <a:latin typeface="Times New Roman" panose="02020603050405020304" pitchFamily="18" charset="0"/>
                <a:cs typeface="Times New Roman" panose="02020603050405020304" pitchFamily="18" charset="0"/>
              </a:rPr>
              <a:t>البنك الأهلي </a:t>
            </a:r>
            <a:r>
              <a:rPr lang="ar-EG" sz="1400" smtClean="0">
                <a:solidFill>
                  <a:schemeClr val="bg1"/>
                </a:solidFill>
                <a:latin typeface="Times New Roman" panose="02020603050405020304" pitchFamily="18" charset="0"/>
                <a:cs typeface="Times New Roman" panose="02020603050405020304" pitchFamily="18" charset="0"/>
              </a:rPr>
              <a:t>القطري (</a:t>
            </a:r>
            <a:r>
              <a:rPr lang="en-US" sz="1400" smtClean="0">
                <a:solidFill>
                  <a:schemeClr val="bg1"/>
                </a:solidFill>
                <a:latin typeface="Times New Roman" panose="02020603050405020304" pitchFamily="18" charset="0"/>
                <a:cs typeface="Times New Roman" panose="02020603050405020304" pitchFamily="18" charset="0"/>
              </a:rPr>
              <a:t>QNB</a:t>
            </a:r>
            <a:r>
              <a:rPr lang="ar-EG" sz="1400" smtClean="0">
                <a:solidFill>
                  <a:schemeClr val="bg1"/>
                </a:solidFill>
                <a:latin typeface="Times New Roman" panose="02020603050405020304" pitchFamily="18" charset="0"/>
                <a:cs typeface="Times New Roman" panose="02020603050405020304" pitchFamily="18" charset="0"/>
              </a:rPr>
              <a:t>).</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18793"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0" descr="Image result for working on PC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744538"/>
            <a:ext cx="56134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p:cNvPr>
          <p:cNvSpPr/>
          <p:nvPr/>
        </p:nvSpPr>
        <p:spPr>
          <a:xfrm>
            <a:off x="0" y="-6350"/>
            <a:ext cx="9906000" cy="958850"/>
          </a:xfrm>
          <a:prstGeom prst="rect">
            <a:avLst/>
          </a:prstGeom>
          <a:solidFill>
            <a:schemeClr val="accent6">
              <a:lumMod val="90000"/>
              <a:lumOff val="10000"/>
            </a:schemeClr>
          </a:solidFill>
        </p:spPr>
        <p:txBody>
          <a:bodyPr anchor="ctr"/>
          <a:lstStyle/>
          <a:p>
            <a:pPr algn="r" rtl="1">
              <a:lnSpc>
                <a:spcPct val="107000"/>
              </a:lnSpc>
              <a:spcAft>
                <a:spcPts val="800"/>
              </a:spcAft>
              <a:defRPr/>
            </a:pPr>
            <a:r>
              <a:rPr lang="ar-EG" sz="1400" dirty="0" smtClean="0">
                <a:solidFill>
                  <a:schemeClr val="bg1"/>
                </a:solidFill>
                <a:ea typeface="Calibri" panose="020F0502020204030204" pitchFamily="34" charset="0"/>
                <a:cs typeface="Times New Roman" panose="02020603050405020304" pitchFamily="18" charset="0"/>
              </a:rPr>
              <a:t>يحدد </a:t>
            </a:r>
            <a:r>
              <a:rPr lang="ar-EG" sz="1400" dirty="0">
                <a:solidFill>
                  <a:schemeClr val="bg1"/>
                </a:solidFill>
                <a:ea typeface="Calibri" panose="020F0502020204030204" pitchFamily="34" charset="0"/>
                <a:cs typeface="Times New Roman" panose="02020603050405020304" pitchFamily="18" charset="0"/>
              </a:rPr>
              <a:t>محلل المدفوعات المعاملة في النظام الداخلي </a:t>
            </a:r>
            <a:r>
              <a:rPr lang="ar-EG" sz="1400" dirty="0" smtClean="0">
                <a:solidFill>
                  <a:schemeClr val="bg1"/>
                </a:solidFill>
                <a:ea typeface="Calibri" panose="020F0502020204030204" pitchFamily="34" charset="0"/>
                <a:cs typeface="Times New Roman" panose="02020603050405020304" pitchFamily="18" charset="0"/>
              </a:rPr>
              <a:t>ويلاحظ </a:t>
            </a:r>
            <a:r>
              <a:rPr lang="ar-EG" sz="1400" dirty="0">
                <a:solidFill>
                  <a:schemeClr val="bg1"/>
                </a:solidFill>
                <a:ea typeface="Calibri" panose="020F0502020204030204" pitchFamily="34" charset="0"/>
                <a:cs typeface="Times New Roman" panose="02020603050405020304" pitchFamily="18" charset="0"/>
              </a:rPr>
              <a:t>أن الدفعة تم رفضها بسبب وجود تطابق حقيقي ضد شخص معين (الهدف </a:t>
            </a:r>
            <a:r>
              <a:rPr lang="ar-EG" sz="1400" dirty="0" smtClean="0">
                <a:solidFill>
                  <a:schemeClr val="bg1"/>
                </a:solidFill>
                <a:ea typeface="Calibri" panose="020F0502020204030204" pitchFamily="34" charset="0"/>
                <a:cs typeface="Times New Roman" panose="02020603050405020304" pitchFamily="18" charset="0"/>
              </a:rPr>
              <a:t>المصدر ضده العقوبة).</a:t>
            </a:r>
            <a:endParaRPr lang="en-US" sz="1400" dirty="0">
              <a:solidFill>
                <a:schemeClr val="bg1"/>
              </a:solidFill>
              <a:ea typeface="Calibri" panose="020F0502020204030204" pitchFamily="34" charset="0"/>
              <a:cs typeface="Times New Roman" panose="02020603050405020304" pitchFamily="18" charset="0"/>
            </a:endParaRPr>
          </a:p>
        </p:txBody>
      </p:sp>
      <p:sp>
        <p:nvSpPr>
          <p:cNvPr id="7" name="TextBox 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2083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120838" name="Picture 2" descr="Image result for pAYMENT REJECTED ILLUST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688" y="1522413"/>
            <a:ext cx="343535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9" name="Picture 8" descr="Image result for caution 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2949575"/>
            <a:ext cx="116046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0" name="Picture 14" descr="Image result for aRAB WOMAN ILLUSTRATION"/>
          <p:cNvPicPr>
            <a:picLocks noChangeAspect="1" noChangeArrowheads="1"/>
          </p:cNvPicPr>
          <p:nvPr/>
        </p:nvPicPr>
        <p:blipFill>
          <a:blip r:embed="rId6">
            <a:extLst>
              <a:ext uri="{28A0092B-C50C-407E-A947-70E740481C1C}">
                <a14:useLocalDpi xmlns:a14="http://schemas.microsoft.com/office/drawing/2010/main" val="0"/>
              </a:ext>
            </a:extLst>
          </a:blip>
          <a:srcRect r="11082" b="28648"/>
          <a:stretch>
            <a:fillRect/>
          </a:stretch>
        </p:blipFill>
        <p:spPr bwMode="auto">
          <a:xfrm>
            <a:off x="2522538" y="1979613"/>
            <a:ext cx="1852612"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1" name="Rectangle 1"/>
          <p:cNvSpPr>
            <a:spLocks noChangeArrowheads="1"/>
          </p:cNvSpPr>
          <p:nvPr/>
        </p:nvSpPr>
        <p:spPr bwMode="auto">
          <a:xfrm>
            <a:off x="1545814" y="2233613"/>
            <a:ext cx="1529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a:r>
              <a:rPr lang="ar-EG" dirty="0">
                <a:solidFill>
                  <a:schemeClr val="bg1"/>
                </a:solidFill>
                <a:ea typeface="Calibri" panose="020F0502020204030204" pitchFamily="34" charset="0"/>
                <a:cs typeface="Times New Roman" panose="02020603050405020304" pitchFamily="18" charset="0"/>
              </a:rPr>
              <a:t>الشخص المحدد</a:t>
            </a:r>
          </a:p>
          <a:p>
            <a:pPr algn="ctr" rtl="1"/>
            <a:r>
              <a:rPr lang="ar-EG" dirty="0">
                <a:solidFill>
                  <a:schemeClr val="bg1"/>
                </a:solidFill>
                <a:ea typeface="Calibri" panose="020F0502020204030204" pitchFamily="34" charset="0"/>
                <a:cs typeface="Times New Roman" panose="02020603050405020304" pitchFamily="18" charset="0"/>
              </a:rPr>
              <a:t>الهدف المصدر ضده العقوبة</a:t>
            </a:r>
            <a:endParaRPr lang="en-US" altLang="en-US" dirty="0">
              <a:solidFill>
                <a:schemeClr val="bg1"/>
              </a:solidFill>
              <a:ea typeface="Calibri" panose="020F0502020204030204" pitchFamily="34" charset="0"/>
              <a:cs typeface="Times New Roman" panose="02020603050405020304" pitchFamily="18" charset="0"/>
            </a:endParaRPr>
          </a:p>
        </p:txBody>
      </p:sp>
      <p:sp>
        <p:nvSpPr>
          <p:cNvPr id="2" name="TextBox 1"/>
          <p:cNvSpPr txBox="1"/>
          <p:nvPr/>
        </p:nvSpPr>
        <p:spPr>
          <a:xfrm rot="21335511">
            <a:off x="7287333" y="3225583"/>
            <a:ext cx="1346369" cy="274320"/>
          </a:xfrm>
          <a:prstGeom prst="rect">
            <a:avLst/>
          </a:prstGeom>
          <a:gradFill>
            <a:gsLst>
              <a:gs pos="96500">
                <a:srgbClr val="C4D6E5"/>
              </a:gs>
              <a:gs pos="93000">
                <a:srgbClr val="DAD7D1"/>
              </a:gs>
              <a:gs pos="0">
                <a:srgbClr val="FF6600"/>
              </a:gs>
              <a:gs pos="100000">
                <a:schemeClr val="accent1">
                  <a:lumMod val="30000"/>
                  <a:lumOff val="70000"/>
                </a:schemeClr>
              </a:gs>
            </a:gsLst>
            <a:lin ang="5400000" scaled="1"/>
          </a:gradFill>
        </p:spPr>
        <p:txBody>
          <a:bodyPr wrap="square" rtlCol="0">
            <a:spAutoFit/>
          </a:bodyPr>
          <a:lstStyle/>
          <a:p>
            <a:pPr algn="ctr"/>
            <a:r>
              <a:rPr lang="ar-EG" sz="1800" dirty="0" smtClean="0">
                <a:solidFill>
                  <a:srgbClr val="CC1B2D"/>
                </a:solidFill>
              </a:rPr>
              <a:t>مرفوض</a:t>
            </a:r>
            <a:endParaRPr lang="en-US" sz="1800" dirty="0">
              <a:solidFill>
                <a:srgbClr val="CC1B2D"/>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6" descr="Image result for Sanctioned targ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038" y="952500"/>
            <a:ext cx="381952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3" name="Picture 4" descr="Illustration of a Teenage Muslim Girl Student Using a Lapt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1650"/>
            <a:ext cx="4149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Rectangle 6"/>
          <p:cNvSpPr>
            <a:spLocks noChangeArrowheads="1"/>
          </p:cNvSpPr>
          <p:nvPr/>
        </p:nvSpPr>
        <p:spPr bwMode="auto">
          <a:xfrm>
            <a:off x="249238" y="5832475"/>
            <a:ext cx="3111500" cy="2778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ar-EG" altLang="en-US" b="1" dirty="0" smtClean="0">
                <a:cs typeface="Times New Roman" panose="02020603050405020304" pitchFamily="18" charset="0"/>
              </a:rPr>
              <a:t>محلل المدفوعات</a:t>
            </a:r>
            <a:endParaRPr lang="en-US" altLang="en-US" b="1" dirty="0">
              <a:cs typeface="Times New Roman" panose="02020603050405020304" pitchFamily="18" charset="0"/>
            </a:endParaRPr>
          </a:p>
        </p:txBody>
      </p:sp>
      <p:sp>
        <p:nvSpPr>
          <p:cNvPr id="8" name="Rectangle 7">
            <a:extLst/>
          </p:cNvPr>
          <p:cNvSpPr/>
          <p:nvPr/>
        </p:nvSpPr>
        <p:spPr>
          <a:xfrm>
            <a:off x="0" y="-33338"/>
            <a:ext cx="9906000" cy="958851"/>
          </a:xfrm>
          <a:prstGeom prst="rect">
            <a:avLst/>
          </a:prstGeom>
          <a:solidFill>
            <a:schemeClr val="accent6">
              <a:lumMod val="90000"/>
              <a:lumOff val="10000"/>
            </a:schemeClr>
          </a:solidFill>
        </p:spPr>
        <p:txBody>
          <a:bodyPr anchor="ctr"/>
          <a:lstStyle/>
          <a:p>
            <a:pPr algn="r" rtl="1">
              <a:lnSpc>
                <a:spcPct val="107000"/>
              </a:lnSpc>
              <a:spcAft>
                <a:spcPts val="800"/>
              </a:spcAft>
              <a:defRPr/>
            </a:pPr>
            <a:r>
              <a:rPr lang="ar-EG" sz="1400" dirty="0">
                <a:solidFill>
                  <a:schemeClr val="bg1"/>
                </a:solidFill>
              </a:rPr>
              <a:t>ومع ذلك ، </a:t>
            </a:r>
            <a:r>
              <a:rPr lang="ar-EG" sz="1400" dirty="0" smtClean="0">
                <a:solidFill>
                  <a:schemeClr val="bg1"/>
                </a:solidFill>
              </a:rPr>
              <a:t>فإن محلل العقوبات ليس </a:t>
            </a:r>
            <a:r>
              <a:rPr lang="ar-EG" sz="1400" dirty="0">
                <a:solidFill>
                  <a:schemeClr val="bg1"/>
                </a:solidFill>
              </a:rPr>
              <a:t>على دراية كاملة بسياسة عقوبات </a:t>
            </a:r>
            <a:r>
              <a:rPr lang="ar-EG" sz="1400" dirty="0">
                <a:solidFill>
                  <a:schemeClr val="bg1"/>
                </a:solidFill>
                <a:cs typeface="Times New Roman" panose="02020603050405020304" pitchFamily="18" charset="0"/>
              </a:rPr>
              <a:t>البنك الأهلي </a:t>
            </a:r>
            <a:r>
              <a:rPr lang="ar-EG" sz="1400">
                <a:solidFill>
                  <a:schemeClr val="bg1"/>
                </a:solidFill>
                <a:cs typeface="Times New Roman" panose="02020603050405020304" pitchFamily="18" charset="0"/>
              </a:rPr>
              <a:t>القطري </a:t>
            </a:r>
            <a:r>
              <a:rPr lang="ar-EG" sz="1400" smtClean="0">
                <a:solidFill>
                  <a:schemeClr val="bg1"/>
                </a:solidFill>
                <a:cs typeface="Times New Roman" panose="02020603050405020304" pitchFamily="18" charset="0"/>
              </a:rPr>
              <a:t>(</a:t>
            </a:r>
            <a:r>
              <a:rPr lang="en-US" sz="1400" smtClean="0">
                <a:solidFill>
                  <a:schemeClr val="bg1"/>
                </a:solidFill>
                <a:cs typeface="Times New Roman" panose="02020603050405020304" pitchFamily="18" charset="0"/>
              </a:rPr>
              <a:t>QNB</a:t>
            </a:r>
            <a:r>
              <a:rPr lang="ar-EG" sz="1400" smtClean="0">
                <a:solidFill>
                  <a:schemeClr val="bg1"/>
                </a:solidFill>
                <a:cs typeface="Times New Roman" panose="02020603050405020304" pitchFamily="18" charset="0"/>
              </a:rPr>
              <a:t>) </a:t>
            </a:r>
            <a:r>
              <a:rPr lang="en-US" sz="1400" smtClean="0">
                <a:solidFill>
                  <a:schemeClr val="bg1"/>
                </a:solidFill>
              </a:rPr>
              <a:t> </a:t>
            </a:r>
            <a:r>
              <a:rPr lang="ar-EG" sz="1400" dirty="0">
                <a:solidFill>
                  <a:schemeClr val="bg1"/>
                </a:solidFill>
              </a:rPr>
              <a:t>فيما يتعلق بمحاولات التهرب من العقوبات.</a:t>
            </a:r>
            <a:endParaRPr lang="en-US" sz="1400" dirty="0">
              <a:solidFill>
                <a:schemeClr val="bg1"/>
              </a:solidFill>
              <a:ea typeface="Calibri" panose="020F0502020204030204" pitchFamily="34" charset="0"/>
              <a:cs typeface="Times New Roman" panose="02020603050405020304" pitchFamily="18" charset="0"/>
            </a:endParaRPr>
          </a:p>
        </p:txBody>
      </p:sp>
      <p:sp>
        <p:nvSpPr>
          <p:cNvPr id="7" name="TextBox 6">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22887"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22888" name="Rectangle 1"/>
          <p:cNvSpPr>
            <a:spLocks noChangeArrowheads="1"/>
          </p:cNvSpPr>
          <p:nvPr/>
        </p:nvSpPr>
        <p:spPr bwMode="auto">
          <a:xfrm>
            <a:off x="7098436" y="4779963"/>
            <a:ext cx="1529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a:r>
              <a:rPr lang="ar-EG" dirty="0" smtClean="0">
                <a:ea typeface="Calibri" panose="020F0502020204030204" pitchFamily="34" charset="0"/>
                <a:cs typeface="Times New Roman" panose="02020603050405020304" pitchFamily="18" charset="0"/>
              </a:rPr>
              <a:t>الشخص المحدد</a:t>
            </a:r>
          </a:p>
          <a:p>
            <a:pPr algn="ctr" rtl="1"/>
            <a:r>
              <a:rPr lang="ar-EG" dirty="0" smtClean="0">
                <a:ea typeface="Calibri" panose="020F0502020204030204" pitchFamily="34" charset="0"/>
                <a:cs typeface="Times New Roman" panose="02020603050405020304" pitchFamily="18" charset="0"/>
              </a:rPr>
              <a:t>الهدف </a:t>
            </a:r>
            <a:r>
              <a:rPr lang="ar-EG" dirty="0">
                <a:ea typeface="Calibri" panose="020F0502020204030204" pitchFamily="34" charset="0"/>
                <a:cs typeface="Times New Roman" panose="02020603050405020304" pitchFamily="18" charset="0"/>
              </a:rPr>
              <a:t>المصدر ضده العقوبة</a:t>
            </a:r>
            <a:endParaRPr lang="en-US" altLang="en-US" dirty="0">
              <a:ea typeface="Calibri" panose="020F0502020204030204" pitchFamily="34" charset="0"/>
              <a:cs typeface="Times New Roman" panose="02020603050405020304" pitchFamily="18" charset="0"/>
            </a:endParaRPr>
          </a:p>
        </p:txBody>
      </p:sp>
      <p:pic>
        <p:nvPicPr>
          <p:cNvPr id="122889" name="Picture 14" descr="Image result for aRAB WOMAN ILLUSTRATION"/>
          <p:cNvPicPr>
            <a:picLocks noChangeAspect="1" noChangeArrowheads="1"/>
          </p:cNvPicPr>
          <p:nvPr/>
        </p:nvPicPr>
        <p:blipFill>
          <a:blip r:embed="rId5">
            <a:extLst>
              <a:ext uri="{28A0092B-C50C-407E-A947-70E740481C1C}">
                <a14:useLocalDpi xmlns:a14="http://schemas.microsoft.com/office/drawing/2010/main" val="0"/>
              </a:ext>
            </a:extLst>
          </a:blip>
          <a:srcRect r="11082" b="28648"/>
          <a:stretch>
            <a:fillRect/>
          </a:stretch>
        </p:blipFill>
        <p:spPr bwMode="auto">
          <a:xfrm>
            <a:off x="6234113" y="952500"/>
            <a:ext cx="3108325"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0" name="Picture 8" descr="Image result for caution 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3775" y="3525838"/>
            <a:ext cx="11620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hought Bubble: Cloud 1">
            <a:extLst/>
          </p:cNvPr>
          <p:cNvSpPr/>
          <p:nvPr/>
        </p:nvSpPr>
        <p:spPr>
          <a:xfrm>
            <a:off x="1870075" y="814388"/>
            <a:ext cx="3200400" cy="2065337"/>
          </a:xfrm>
          <a:prstGeom prst="cloudCallout">
            <a:avLst>
              <a:gd name="adj1" fmla="val -52840"/>
              <a:gd name="adj2" fmla="val 50936"/>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a:defRPr/>
            </a:pPr>
            <a:r>
              <a:rPr lang="ar-EG" sz="1400" dirty="0" smtClean="0">
                <a:latin typeface="Times New Roman" panose="02020603050405020304" pitchFamily="18" charset="0"/>
                <a:cs typeface="Times New Roman" panose="02020603050405020304" pitchFamily="18" charset="0"/>
              </a:rPr>
              <a:t>حسناً،  </a:t>
            </a:r>
            <a:r>
              <a:rPr lang="ar-EG" sz="1400" dirty="0">
                <a:latin typeface="Times New Roman" panose="02020603050405020304" pitchFamily="18" charset="0"/>
                <a:cs typeface="Times New Roman" panose="02020603050405020304" pitchFamily="18" charset="0"/>
              </a:rPr>
              <a:t>لكنني لست متأكدًا من سياسة </a:t>
            </a:r>
            <a:r>
              <a:rPr lang="ar-EG" sz="1400" dirty="0" smtClean="0">
                <a:latin typeface="Times New Roman" panose="02020603050405020304" pitchFamily="18" charset="0"/>
                <a:cs typeface="Times New Roman" panose="02020603050405020304" pitchFamily="18" charset="0"/>
              </a:rPr>
              <a:t>عقوبات البنك الأهلي </a:t>
            </a:r>
            <a:r>
              <a:rPr lang="ar-EG" sz="1400" smtClean="0">
                <a:latin typeface="Times New Roman" panose="02020603050405020304" pitchFamily="18" charset="0"/>
                <a:cs typeface="Times New Roman" panose="02020603050405020304" pitchFamily="18" charset="0"/>
              </a:rPr>
              <a:t>القطري (</a:t>
            </a:r>
            <a:r>
              <a:rPr lang="en-US" sz="1400" smtClean="0">
                <a:latin typeface="Times New Roman" panose="02020603050405020304" pitchFamily="18" charset="0"/>
                <a:cs typeface="Times New Roman" panose="02020603050405020304" pitchFamily="18" charset="0"/>
              </a:rPr>
              <a:t>QNB</a:t>
            </a:r>
            <a:r>
              <a:rPr lang="ar-EG" sz="140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4" name="Thought Bubble: Cloud 1">
            <a:extLst/>
          </p:cNvPr>
          <p:cNvSpPr/>
          <p:nvPr/>
        </p:nvSpPr>
        <p:spPr>
          <a:xfrm>
            <a:off x="2274888" y="2816225"/>
            <a:ext cx="3200400" cy="2065338"/>
          </a:xfrm>
          <a:prstGeom prst="cloudCallout">
            <a:avLst>
              <a:gd name="adj1" fmla="val -63389"/>
              <a:gd name="adj2" fmla="val -20583"/>
            </a:avLst>
          </a:prstGeom>
          <a:solidFill>
            <a:srgbClr val="000F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ar-EG" sz="1400" dirty="0" smtClean="0">
                <a:latin typeface="Times New Roman" panose="02020603050405020304" pitchFamily="18" charset="0"/>
                <a:cs typeface="Times New Roman" panose="02020603050405020304" pitchFamily="18" charset="0"/>
              </a:rPr>
              <a:t>ماذا يجب أن أفعل الآن؟</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848188" y="901214"/>
            <a:ext cx="3976849" cy="4873491"/>
          </a:xfrm>
          <a:prstGeom prst="rect">
            <a:avLst/>
          </a:prstGeom>
          <a:solidFill>
            <a:srgbClr val="870052">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Slide Number Placeholder 2"/>
          <p:cNvSpPr>
            <a:spLocks noGrp="1"/>
          </p:cNvSpPr>
          <p:nvPr>
            <p:ph type="sldNum" sz="quarter" idx="10"/>
          </p:nvPr>
        </p:nvSpPr>
        <p:spPr>
          <a:xfrm>
            <a:off x="9305131" y="6277894"/>
            <a:ext cx="439738"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9F3ADC8-4B13-4BDF-805F-6366B25C453C}" type="slidenum">
              <a:rPr lang="en-GB" altLang="en-US" smtClean="0"/>
              <a:pPr/>
              <a:t>6</a:t>
            </a:fld>
            <a:endParaRPr lang="en-GB" altLang="en-US" smtClean="0"/>
          </a:p>
        </p:txBody>
      </p:sp>
      <p:sp>
        <p:nvSpPr>
          <p:cNvPr id="5" name="TextBox 4">
            <a:extLst/>
          </p:cNvPr>
          <p:cNvSpPr txBox="1"/>
          <p:nvPr/>
        </p:nvSpPr>
        <p:spPr>
          <a:xfrm>
            <a:off x="10120313" y="0"/>
            <a:ext cx="2759075" cy="3785652"/>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sz="1600" b="1" u="sng" dirty="0"/>
              <a:t>Viz Notes</a:t>
            </a:r>
            <a:endParaRPr lang="en-US" sz="1600" b="1" u="sng" dirty="0"/>
          </a:p>
          <a:p>
            <a:pPr eaLnBrk="1" hangingPunct="1">
              <a:defRPr b="1" u="sng"/>
            </a:pPr>
            <a:endParaRPr lang="en-US" sz="1600" b="1" u="sng" dirty="0"/>
          </a:p>
          <a:p>
            <a:pPr eaLnBrk="1" hangingPunct="1">
              <a:defRPr b="1" u="sng"/>
            </a:pPr>
            <a:endParaRPr sz="1600" b="1" u="sng" dirty="0"/>
          </a:p>
          <a:p>
            <a:pPr eaLnBrk="1" hangingPunct="1">
              <a:buSzPct val="100000"/>
              <a:defRPr/>
            </a:pPr>
            <a:r>
              <a:rPr lang="en-US" sz="1600" dirty="0" smtClean="0"/>
              <a:t>Continuation of previous screen</a:t>
            </a:r>
            <a:endParaRPr sz="1600" dirty="0"/>
          </a:p>
          <a:p>
            <a:pPr eaLnBrk="1" hangingPunct="1">
              <a:defRPr/>
            </a:pPr>
            <a:endParaRPr sz="1600" dirty="0"/>
          </a:p>
          <a:p>
            <a:pPr eaLnBrk="1" hangingPunct="1">
              <a:defRPr/>
            </a:pPr>
            <a:r>
              <a:rPr lang="en-US" sz="1600" dirty="0" err="1" smtClean="0"/>
              <a:t>Shutterstock</a:t>
            </a:r>
            <a:r>
              <a:rPr lang="en-US" sz="1600" dirty="0" smtClean="0"/>
              <a:t> ID: </a:t>
            </a:r>
            <a:r>
              <a:rPr lang="en-US" sz="1600" dirty="0"/>
              <a:t> ID: 1120701689</a:t>
            </a:r>
            <a:endParaRPr sz="1600" dirty="0"/>
          </a:p>
          <a:p>
            <a:pPr eaLnBrk="1" hangingPunct="1">
              <a:defRPr/>
            </a:pPr>
            <a:endParaRPr sz="1600" dirty="0"/>
          </a:p>
          <a:p>
            <a:pPr eaLnBrk="1" hangingPunct="1">
              <a:defRPr/>
            </a:pPr>
            <a:endParaRPr sz="1600" dirty="0"/>
          </a:p>
          <a:p>
            <a:pPr eaLnBrk="1" hangingPunct="1">
              <a:defRPr/>
            </a:pPr>
            <a:endParaRPr sz="1600" dirty="0"/>
          </a:p>
          <a:p>
            <a:pPr eaLnBrk="1" hangingPunct="1">
              <a:defRPr/>
            </a:pPr>
            <a:endParaRPr sz="1600" dirty="0"/>
          </a:p>
          <a:p>
            <a:pPr eaLnBrk="1" hangingPunct="1">
              <a:defRPr/>
            </a:pPr>
            <a:endParaRPr sz="1600" dirty="0"/>
          </a:p>
          <a:p>
            <a:pPr eaLnBrk="1" hangingPunct="1">
              <a:defRPr/>
            </a:pPr>
            <a:endParaRPr sz="1600" dirty="0"/>
          </a:p>
          <a:p>
            <a:pPr eaLnBrk="1" hangingPunct="1">
              <a:defRPr/>
            </a:pPr>
            <a:endParaRPr sz="1600" dirty="0"/>
          </a:p>
          <a:p>
            <a:pPr eaLnBrk="1" hangingPunct="1">
              <a:defRPr/>
            </a:pPr>
            <a:endParaRPr sz="1600" dirty="0"/>
          </a:p>
        </p:txBody>
      </p:sp>
      <p:sp>
        <p:nvSpPr>
          <p:cNvPr id="18436"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7" name="Rectangle 6"/>
          <p:cNvSpPr/>
          <p:nvPr/>
        </p:nvSpPr>
        <p:spPr>
          <a:xfrm>
            <a:off x="6143463" y="2171999"/>
            <a:ext cx="3482675" cy="2046009"/>
          </a:xfrm>
          <a:prstGeom prst="rect">
            <a:avLst/>
          </a:prstGeom>
          <a:noFill/>
        </p:spPr>
        <p:txBody>
          <a:bodyPr wrap="square">
            <a:spAutoFit/>
          </a:bodyPr>
          <a:lstStyle/>
          <a:p>
            <a:pPr marL="0" marR="0" algn="ctr" rtl="1">
              <a:lnSpc>
                <a:spcPct val="107000"/>
              </a:lnSpc>
              <a:spcBef>
                <a:spcPts val="0"/>
              </a:spcBef>
              <a:spcAft>
                <a:spcPts val="800"/>
              </a:spcAft>
            </a:pPr>
            <a:r>
              <a:rPr lang="ar-EG" sz="2000" dirty="0" smtClean="0">
                <a:ea typeface="Calibri" panose="020F0502020204030204" pitchFamily="34" charset="0"/>
                <a:cs typeface="Times New Roman" panose="02020603050405020304" pitchFamily="18" charset="0"/>
              </a:rPr>
              <a:t>سوف يمنحك </a:t>
            </a:r>
            <a:r>
              <a:rPr lang="ar-EG" sz="2000" dirty="0">
                <a:ea typeface="Calibri" panose="020F0502020204030204" pitchFamily="34" charset="0"/>
                <a:cs typeface="Times New Roman" panose="02020603050405020304" pitchFamily="18" charset="0"/>
              </a:rPr>
              <a:t>هذا التدريب </a:t>
            </a:r>
            <a:r>
              <a:rPr lang="ar-EG" sz="2000" dirty="0" smtClean="0">
                <a:ea typeface="Calibri" panose="020F0502020204030204" pitchFamily="34" charset="0"/>
                <a:cs typeface="Times New Roman" panose="02020603050405020304" pitchFamily="18" charset="0"/>
              </a:rPr>
              <a:t>المعلومات </a:t>
            </a:r>
            <a:r>
              <a:rPr lang="ar-EG" sz="2000" dirty="0">
                <a:ea typeface="Calibri" panose="020F0502020204030204" pitchFamily="34" charset="0"/>
                <a:cs typeface="Times New Roman" panose="02020603050405020304" pitchFamily="18" charset="0"/>
              </a:rPr>
              <a:t>ذات </a:t>
            </a:r>
            <a:r>
              <a:rPr lang="ar-EG" sz="2000" dirty="0" smtClean="0">
                <a:ea typeface="Calibri" panose="020F0502020204030204" pitchFamily="34" charset="0"/>
                <a:cs typeface="Times New Roman" panose="02020603050405020304" pitchFamily="18" charset="0"/>
              </a:rPr>
              <a:t>الصلة والتي من </a:t>
            </a:r>
            <a:r>
              <a:rPr lang="ar-EG" sz="2000" dirty="0">
                <a:ea typeface="Calibri" panose="020F0502020204030204" pitchFamily="34" charset="0"/>
                <a:cs typeface="Times New Roman" panose="02020603050405020304" pitchFamily="18" charset="0"/>
              </a:rPr>
              <a:t>شأنها أن تزيد من قدراتك على تحديد المواقف التي </a:t>
            </a:r>
            <a:r>
              <a:rPr lang="ar-EG" sz="2000" dirty="0" smtClean="0">
                <a:ea typeface="Calibri" panose="020F0502020204030204" pitchFamily="34" charset="0"/>
                <a:cs typeface="Times New Roman" panose="02020603050405020304" pitchFamily="18" charset="0"/>
              </a:rPr>
              <a:t>يتواجد </a:t>
            </a:r>
            <a:r>
              <a:rPr lang="ar-EG" sz="2000" dirty="0">
                <a:ea typeface="Calibri" panose="020F0502020204030204" pitchFamily="34" charset="0"/>
                <a:cs typeface="Times New Roman" panose="02020603050405020304" pitchFamily="18" charset="0"/>
              </a:rPr>
              <a:t>فيها مخاطر </a:t>
            </a:r>
            <a:r>
              <a:rPr lang="ar-EG" sz="2000" dirty="0" smtClean="0">
                <a:ea typeface="Calibri" panose="020F0502020204030204" pitchFamily="34" charset="0"/>
                <a:cs typeface="Times New Roman" panose="02020603050405020304" pitchFamily="18" charset="0"/>
              </a:rPr>
              <a:t>العقوبات، </a:t>
            </a:r>
            <a:r>
              <a:rPr lang="ar-EG" sz="2000" dirty="0">
                <a:ea typeface="Calibri" panose="020F0502020204030204" pitchFamily="34" charset="0"/>
                <a:cs typeface="Times New Roman" panose="02020603050405020304" pitchFamily="18" charset="0"/>
              </a:rPr>
              <a:t>وأهمية تصعيد هذه الحالات إلى </a:t>
            </a:r>
            <a:r>
              <a:rPr lang="ar-EG" sz="2000" dirty="0" smtClean="0">
                <a:ea typeface="Calibri" panose="020F0502020204030204" pitchFamily="34" charset="0"/>
                <a:cs typeface="Times New Roman" panose="02020603050405020304" pitchFamily="18" charset="0"/>
              </a:rPr>
              <a:t>"فريق المسائل القانونية" </a:t>
            </a:r>
            <a:r>
              <a:rPr lang="ar-EG" sz="2000" dirty="0">
                <a:ea typeface="Calibri" panose="020F0502020204030204" pitchFamily="34" charset="0"/>
                <a:cs typeface="Times New Roman" panose="02020603050405020304" pitchFamily="18" charset="0"/>
              </a:rPr>
              <a:t>للحصول على المشورة.</a:t>
            </a:r>
            <a:endParaRPr lang="en-US" sz="2000" dirty="0">
              <a:effectLst/>
              <a:ea typeface="Calibri" panose="020F0502020204030204" pitchFamily="34" charset="0"/>
              <a:cs typeface="Times New Roman" panose="02020603050405020304" pitchFamily="18" charset="0"/>
            </a:endParaRPr>
          </a:p>
        </p:txBody>
      </p:sp>
      <p:pic>
        <p:nvPicPr>
          <p:cNvPr id="1028" name="Picture 4" descr="Image result for sanctions 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01214"/>
            <a:ext cx="5848189" cy="48734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p:cNvSpPr>
          <p:nvPr/>
        </p:nvSpPr>
        <p:spPr bwMode="auto">
          <a:xfrm>
            <a:off x="794" y="269899"/>
            <a:ext cx="97440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200" kern="1200">
                <a:solidFill>
                  <a:schemeClr val="tx2"/>
                </a:solidFill>
                <a:latin typeface="Times New Roman" pitchFamily="18" charset="0"/>
                <a:ea typeface="+mj-ea"/>
                <a:cs typeface="Times New Roman" pitchFamily="18" charset="0"/>
              </a:defRPr>
            </a:lvl1pPr>
            <a:lvl2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2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rgbClr val="116FC4"/>
                </a:solidFill>
                <a:latin typeface="Times New Roman" pitchFamily="18" charset="0"/>
                <a:cs typeface="Times New Roman" pitchFamily="18" charset="0"/>
              </a:defRPr>
            </a:lvl6pPr>
            <a:lvl7pPr marL="914400" algn="l" rtl="0" fontAlgn="base">
              <a:spcBef>
                <a:spcPct val="0"/>
              </a:spcBef>
              <a:spcAft>
                <a:spcPct val="0"/>
              </a:spcAft>
              <a:defRPr sz="2400">
                <a:solidFill>
                  <a:srgbClr val="116FC4"/>
                </a:solidFill>
                <a:latin typeface="Times New Roman" pitchFamily="18" charset="0"/>
                <a:cs typeface="Times New Roman" pitchFamily="18" charset="0"/>
              </a:defRPr>
            </a:lvl7pPr>
            <a:lvl8pPr marL="1371600" algn="l" rtl="0" fontAlgn="base">
              <a:spcBef>
                <a:spcPct val="0"/>
              </a:spcBef>
              <a:spcAft>
                <a:spcPct val="0"/>
              </a:spcAft>
              <a:defRPr sz="2400">
                <a:solidFill>
                  <a:srgbClr val="116FC4"/>
                </a:solidFill>
                <a:latin typeface="Times New Roman" pitchFamily="18" charset="0"/>
                <a:cs typeface="Times New Roman" pitchFamily="18" charset="0"/>
              </a:defRPr>
            </a:lvl8pPr>
            <a:lvl9pPr marL="1828800" algn="l" rtl="0" fontAlgn="base">
              <a:spcBef>
                <a:spcPct val="0"/>
              </a:spcBef>
              <a:spcAft>
                <a:spcPct val="0"/>
              </a:spcAft>
              <a:defRPr sz="2400">
                <a:solidFill>
                  <a:srgbClr val="116FC4"/>
                </a:solidFill>
                <a:latin typeface="Times New Roman" pitchFamily="18" charset="0"/>
                <a:cs typeface="Times New Roman" pitchFamily="18" charset="0"/>
              </a:defRPr>
            </a:lvl9pPr>
          </a:lstStyle>
          <a:p>
            <a:pPr algn="r"/>
            <a:r>
              <a:rPr lang="ar-EG" altLang="en-US" sz="2000" b="1" dirty="0" smtClean="0">
                <a:solidFill>
                  <a:srgbClr val="000F33"/>
                </a:solidFill>
              </a:rPr>
              <a:t>مخاطر العقوبات</a:t>
            </a:r>
            <a:endParaRPr lang="en-US" altLang="en-US" sz="2000" b="1" dirty="0" smtClean="0">
              <a:solidFill>
                <a:srgbClr val="000F33"/>
              </a:solidFill>
            </a:endParaRPr>
          </a:p>
        </p:txBody>
      </p:sp>
    </p:spTree>
    <p:extLst>
      <p:ext uri="{BB962C8B-B14F-4D97-AF65-F5344CB8AC3E}">
        <p14:creationId xmlns:p14="http://schemas.microsoft.com/office/powerpoint/2010/main" val="3522152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descr="Illustration of a Teenage Muslim Girl Student Using a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771650"/>
            <a:ext cx="4149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Rectangle 6"/>
          <p:cNvSpPr>
            <a:spLocks noChangeArrowheads="1"/>
          </p:cNvSpPr>
          <p:nvPr/>
        </p:nvSpPr>
        <p:spPr bwMode="auto">
          <a:xfrm>
            <a:off x="1824038" y="5646738"/>
            <a:ext cx="3111500" cy="2778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t>Payments Analyst</a:t>
            </a:r>
            <a:endParaRPr lang="en-US" altLang="en-US" b="1">
              <a:cs typeface="Times New Roman" panose="02020603050405020304" pitchFamily="18" charset="0"/>
            </a:endParaRPr>
          </a:p>
        </p:txBody>
      </p:sp>
      <p:pic>
        <p:nvPicPr>
          <p:cNvPr id="124932" name="Picture 2" descr="arab business woman in call center to customer service character. vector people illustration desig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0000" y="965200"/>
            <a:ext cx="5164138"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Rectangle 10"/>
          <p:cNvSpPr>
            <a:spLocks noChangeArrowheads="1"/>
          </p:cNvSpPr>
          <p:nvPr/>
        </p:nvSpPr>
        <p:spPr bwMode="auto">
          <a:xfrm>
            <a:off x="6165850" y="5619750"/>
            <a:ext cx="3074988" cy="2762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a:r>
              <a:rPr lang="en-US" altLang="en-US" b="1">
                <a:cs typeface="Times New Roman" panose="02020603050405020304" pitchFamily="18" charset="0"/>
              </a:rPr>
              <a:t>Customer Service Executive </a:t>
            </a:r>
          </a:p>
        </p:txBody>
      </p:sp>
      <p:sp>
        <p:nvSpPr>
          <p:cNvPr id="124934" name="TextBox 8"/>
          <p:cNvSpPr txBox="1">
            <a:spLocks noChangeArrowheads="1"/>
          </p:cNvSpPr>
          <p:nvPr/>
        </p:nvSpPr>
        <p:spPr bwMode="auto">
          <a:xfrm>
            <a:off x="0" y="965200"/>
            <a:ext cx="9906000" cy="5834063"/>
          </a:xfrm>
          <a:prstGeom prst="rect">
            <a:avLst/>
          </a:prstGeom>
          <a:solidFill>
            <a:srgbClr val="00185B">
              <a:alpha val="9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US" altLang="en-US"/>
          </a:p>
        </p:txBody>
      </p:sp>
      <p:sp>
        <p:nvSpPr>
          <p:cNvPr id="12" name="TextBox 11">
            <a:extLst/>
          </p:cNvPr>
          <p:cNvSpPr txBox="1"/>
          <p:nvPr/>
        </p:nvSpPr>
        <p:spPr>
          <a:xfrm>
            <a:off x="144463" y="1025525"/>
            <a:ext cx="9401175" cy="3046988"/>
          </a:xfrm>
          <a:prstGeom prst="rect">
            <a:avLst/>
          </a:prstGeom>
          <a:noFill/>
        </p:spPr>
        <p:txBody>
          <a:bodyPr>
            <a:spAutoFit/>
          </a:bodyPr>
          <a:lstStyle/>
          <a:p>
            <a:pPr algn="r" rtl="1">
              <a:lnSpc>
                <a:spcPct val="150000"/>
              </a:lnSpc>
              <a:defRPr/>
            </a:pPr>
            <a:r>
              <a:rPr lang="ar-EG" sz="1600" dirty="0">
                <a:solidFill>
                  <a:schemeClr val="bg1"/>
                </a:solidFill>
              </a:rPr>
              <a:t>ماذا يجب أن </a:t>
            </a:r>
            <a:r>
              <a:rPr lang="ar-EG" sz="1600" dirty="0" smtClean="0">
                <a:solidFill>
                  <a:schemeClr val="bg1"/>
                </a:solidFill>
              </a:rPr>
              <a:t>تكون </a:t>
            </a:r>
            <a:r>
              <a:rPr lang="ar-EG" sz="1600" dirty="0">
                <a:solidFill>
                  <a:schemeClr val="bg1"/>
                </a:solidFill>
              </a:rPr>
              <a:t>الخطوة التالية </a:t>
            </a:r>
            <a:r>
              <a:rPr lang="ar-EG" sz="1600" dirty="0" smtClean="0">
                <a:solidFill>
                  <a:schemeClr val="bg1"/>
                </a:solidFill>
              </a:rPr>
              <a:t>في محلل المدفوعات؟</a:t>
            </a:r>
            <a:endParaRPr lang="ar-EG" sz="1600" dirty="0">
              <a:solidFill>
                <a:schemeClr val="bg1"/>
              </a:solidFill>
            </a:endParaRPr>
          </a:p>
          <a:p>
            <a:pPr algn="r" rtl="1">
              <a:lnSpc>
                <a:spcPct val="150000"/>
              </a:lnSpc>
              <a:defRPr/>
            </a:pPr>
            <a:endParaRPr lang="ar-EG" sz="1600" dirty="0">
              <a:solidFill>
                <a:schemeClr val="bg1"/>
              </a:solidFill>
            </a:endParaRPr>
          </a:p>
          <a:p>
            <a:pPr algn="r" rtl="1">
              <a:lnSpc>
                <a:spcPct val="150000"/>
              </a:lnSpc>
              <a:defRPr/>
            </a:pPr>
            <a:r>
              <a:rPr lang="ar-EG" sz="1600" dirty="0">
                <a:solidFill>
                  <a:schemeClr val="bg1"/>
                </a:solidFill>
              </a:rPr>
              <a:t>ا. قدم إرشادات إلى مسؤول خدمة العملاء حول كيفية إعادة إرسال الدفعة. </a:t>
            </a:r>
            <a:r>
              <a:rPr lang="ar-EG" sz="1600" dirty="0" smtClean="0">
                <a:solidFill>
                  <a:schemeClr val="bg1"/>
                </a:solidFill>
              </a:rPr>
              <a:t>وهي فرصة </a:t>
            </a:r>
            <a:r>
              <a:rPr lang="ar-EG" sz="1600" dirty="0">
                <a:solidFill>
                  <a:schemeClr val="bg1"/>
                </a:solidFill>
              </a:rPr>
              <a:t>عظيمة لتعزيز العلاقة مع هذا العميل.</a:t>
            </a:r>
          </a:p>
          <a:p>
            <a:pPr algn="r" rtl="1">
              <a:lnSpc>
                <a:spcPct val="150000"/>
              </a:lnSpc>
              <a:defRPr/>
            </a:pPr>
            <a:r>
              <a:rPr lang="ar-EG" sz="1600" dirty="0">
                <a:solidFill>
                  <a:schemeClr val="bg1"/>
                </a:solidFill>
              </a:rPr>
              <a:t>ب. قل أنه لسوء الحظ لا يمكن فعل شيء وإنهاء المكالمة بأدب.</a:t>
            </a:r>
          </a:p>
          <a:p>
            <a:pPr algn="r" rtl="1">
              <a:lnSpc>
                <a:spcPct val="150000"/>
              </a:lnSpc>
              <a:defRPr/>
            </a:pPr>
            <a:r>
              <a:rPr lang="ar-EG" sz="1600" dirty="0" smtClean="0">
                <a:solidFill>
                  <a:schemeClr val="bg1"/>
                </a:solidFill>
              </a:rPr>
              <a:t>ج</a:t>
            </a:r>
            <a:r>
              <a:rPr lang="ar-EG" sz="1600" dirty="0">
                <a:solidFill>
                  <a:schemeClr val="bg1"/>
                </a:solidFill>
              </a:rPr>
              <a:t>. رفع القضية إلى مديرها التنفيذي ومجموعة الامتثال لمزيد من الاستشارات العقوبات.</a:t>
            </a:r>
          </a:p>
          <a:p>
            <a:pPr algn="r" rtl="1">
              <a:lnSpc>
                <a:spcPct val="150000"/>
              </a:lnSpc>
              <a:defRPr/>
            </a:pPr>
            <a:endParaRPr lang="ar-EG" sz="1600" dirty="0">
              <a:solidFill>
                <a:schemeClr val="bg1"/>
              </a:solidFill>
            </a:endParaRPr>
          </a:p>
          <a:p>
            <a:pPr algn="r" rtl="1">
              <a:lnSpc>
                <a:spcPct val="150000"/>
              </a:lnSpc>
              <a:defRPr/>
            </a:pPr>
            <a:endParaRPr lang="ar-EG" sz="1600" dirty="0">
              <a:solidFill>
                <a:schemeClr val="bg1"/>
              </a:solidFill>
            </a:endParaRPr>
          </a:p>
          <a:p>
            <a:pPr algn="r" rtl="1">
              <a:lnSpc>
                <a:spcPct val="150000"/>
              </a:lnSpc>
              <a:defRPr/>
            </a:pPr>
            <a:r>
              <a:rPr lang="ar-EG" sz="1600" i="1" dirty="0">
                <a:solidFill>
                  <a:schemeClr val="bg1"/>
                </a:solidFill>
              </a:rPr>
              <a:t>حدد الخيار الأنسب وانقر فوق </a:t>
            </a:r>
            <a:r>
              <a:rPr lang="en-US" sz="1600" i="1" dirty="0" smtClean="0">
                <a:solidFill>
                  <a:schemeClr val="bg1"/>
                </a:solidFill>
              </a:rPr>
              <a:t>Submit</a:t>
            </a:r>
            <a:r>
              <a:rPr lang="ar-EG" sz="1600" i="1" dirty="0" smtClean="0">
                <a:solidFill>
                  <a:schemeClr val="bg1"/>
                </a:solidFill>
              </a:rPr>
              <a:t>.</a:t>
            </a:r>
            <a:endParaRPr lang="en-US" sz="1600" b="1" i="1" dirty="0">
              <a:solidFill>
                <a:schemeClr val="bg1"/>
              </a:solidFill>
              <a:cs typeface="Times New Roman" panose="02020603050405020304" pitchFamily="18" charset="0"/>
            </a:endParaRPr>
          </a:p>
        </p:txBody>
      </p:sp>
      <p:sp>
        <p:nvSpPr>
          <p:cNvPr id="124936" name="TextBox 8"/>
          <p:cNvSpPr txBox="1">
            <a:spLocks noChangeArrowheads="1"/>
          </p:cNvSpPr>
          <p:nvPr/>
        </p:nvSpPr>
        <p:spPr bwMode="auto">
          <a:xfrm>
            <a:off x="10120313" y="0"/>
            <a:ext cx="2759075" cy="7662863"/>
          </a:xfrm>
          <a:prstGeom prst="rect">
            <a:avLst/>
          </a:prstGeom>
          <a:solidFill>
            <a:srgbClr val="FFE69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err="1"/>
              <a:t>Viz</a:t>
            </a:r>
            <a:r>
              <a:rPr lang="en-US" altLang="en-US" b="1" u="sng" dirty="0"/>
              <a:t> Notes</a:t>
            </a:r>
          </a:p>
          <a:p>
            <a:pPr eaLnBrk="1" hangingPunct="1"/>
            <a:endParaRPr lang="en-US" altLang="en-US" b="1" u="sng" dirty="0"/>
          </a:p>
          <a:p>
            <a:r>
              <a:rPr lang="en-US" altLang="en-US" b="1" i="1" dirty="0"/>
              <a:t>If the selected option a or b, display the following message:</a:t>
            </a:r>
          </a:p>
          <a:p>
            <a:r>
              <a:rPr lang="en-US" altLang="en-US" dirty="0"/>
              <a:t>Not quite right! As </a:t>
            </a:r>
            <a:r>
              <a:rPr lang="en-US" altLang="en-US"/>
              <a:t>per </a:t>
            </a:r>
            <a:r>
              <a:rPr lang="en-US" altLang="en-US" smtClean="0"/>
              <a:t>QNB </a:t>
            </a:r>
            <a:r>
              <a:rPr lang="en-US" altLang="en-US" dirty="0"/>
              <a:t>group sanctions policy, sanctions evasion attempts are a serious offence. Violation to the policy may constitute a potential sanctions breach, with hard consequences </a:t>
            </a:r>
            <a:r>
              <a:rPr lang="en-US" altLang="en-US"/>
              <a:t>to </a:t>
            </a:r>
            <a:r>
              <a:rPr lang="en-US" altLang="en-US" smtClean="0"/>
              <a:t>QNB, </a:t>
            </a:r>
            <a:r>
              <a:rPr lang="en-US" altLang="en-US" dirty="0"/>
              <a:t>including but not limited to financial penalties, regulatory censure, reputational damage and criminal prosecution. </a:t>
            </a:r>
          </a:p>
          <a:p>
            <a:endParaRPr lang="en-US" altLang="en-US" dirty="0"/>
          </a:p>
          <a:p>
            <a:r>
              <a:rPr lang="en-US" altLang="en-US" dirty="0"/>
              <a:t>In addition</a:t>
            </a:r>
            <a:r>
              <a:rPr lang="en-US" altLang="en-US"/>
              <a:t>, </a:t>
            </a:r>
            <a:r>
              <a:rPr lang="en-US" altLang="en-US" smtClean="0"/>
              <a:t>QNB </a:t>
            </a:r>
            <a:r>
              <a:rPr lang="en-US" altLang="en-US" dirty="0"/>
              <a:t>staff involved in evasion attempts are subjected to disciplinary actions. All suspect behavior of internal staff and/or customer, must be escalated to Group Compliance for advisory. </a:t>
            </a:r>
          </a:p>
          <a:p>
            <a:endParaRPr lang="en-US" altLang="en-US" dirty="0"/>
          </a:p>
          <a:p>
            <a:r>
              <a:rPr lang="en-US" altLang="en-US" dirty="0"/>
              <a:t>Please try again.</a:t>
            </a:r>
          </a:p>
          <a:p>
            <a:endParaRPr lang="en-US" altLang="en-US" dirty="0"/>
          </a:p>
          <a:p>
            <a:endParaRPr lang="en-US" altLang="en-US" dirty="0"/>
          </a:p>
          <a:p>
            <a:r>
              <a:rPr lang="en-US" altLang="en-US" b="1" i="1" dirty="0"/>
              <a:t>If the selected option c, display the following message:</a:t>
            </a:r>
          </a:p>
          <a:p>
            <a:r>
              <a:rPr lang="en-US" altLang="en-US" dirty="0"/>
              <a:t>Well done! All suspect behavior of internal staff and/or customer, must be escalated to Group Compliance for advisory. </a:t>
            </a:r>
          </a:p>
          <a:p>
            <a:endParaRPr lang="en-US" altLang="en-US" dirty="0"/>
          </a:p>
          <a:p>
            <a:r>
              <a:rPr lang="en-US" altLang="en-US" dirty="0"/>
              <a:t>Evasion attempts are a serious offence, subjected to customer relationship review and staff disciplinary actions.  </a:t>
            </a:r>
          </a:p>
          <a:p>
            <a:endParaRPr lang="en-US" altLang="en-US" dirty="0"/>
          </a:p>
          <a:p>
            <a:r>
              <a:rPr lang="en-US" altLang="en-US" dirty="0"/>
              <a:t>In this situation, you should escalate the case to your line manager and Group Compliance, where the correct advisory will be given. Sometimes, the customer and internal staff are not acting in a malicious way; in such cases, further actions will be taken to address any potential sanctions awareness deficiencies.</a:t>
            </a:r>
          </a:p>
        </p:txBody>
      </p:sp>
      <p:sp>
        <p:nvSpPr>
          <p:cNvPr id="124937" name="TextBox 9"/>
          <p:cNvSpPr txBox="1">
            <a:spLocks noChangeArrowheads="1"/>
          </p:cNvSpPr>
          <p:nvPr/>
        </p:nvSpPr>
        <p:spPr bwMode="auto">
          <a:xfrm>
            <a:off x="-2973388" y="0"/>
            <a:ext cx="2759075" cy="2492990"/>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smtClean="0"/>
              <a:t>Wording modifications. By MS (01092019)</a:t>
            </a:r>
            <a:endParaRPr lang="en-US" altLang="en-US" dirty="0"/>
          </a:p>
        </p:txBody>
      </p:sp>
      <p:sp>
        <p:nvSpPr>
          <p:cNvPr id="11" name="Rectangle 10"/>
          <p:cNvSpPr/>
          <p:nvPr/>
        </p:nvSpPr>
        <p:spPr>
          <a:xfrm>
            <a:off x="590550" y="3902075"/>
            <a:ext cx="1603375" cy="6270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anose="02020603050405020304" pitchFamily="18" charset="0"/>
                <a:cs typeface="Times New Roman" panose="02020603050405020304" pitchFamily="18" charset="0"/>
              </a:rPr>
              <a:t>Submit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2"/>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31224F2-D221-48D8-AAA6-91057E68A3FF}" type="slidenum">
              <a:rPr lang="en-GB" altLang="en-US" smtClean="0"/>
              <a:pPr/>
              <a:t>61</a:t>
            </a:fld>
            <a:endParaRPr lang="en-GB" altLang="en-US" smtClean="0"/>
          </a:p>
        </p:txBody>
      </p:sp>
      <p:pic>
        <p:nvPicPr>
          <p:cNvPr id="1269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2925"/>
            <a:ext cx="9906000" cy="584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Rectangle 10"/>
          <p:cNvSpPr txBox="1">
            <a:spLocks noChangeArrowheads="1"/>
          </p:cNvSpPr>
          <p:nvPr/>
        </p:nvSpPr>
        <p:spPr bwMode="auto">
          <a:xfrm>
            <a:off x="0" y="74613"/>
            <a:ext cx="97536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20688" indent="-420688">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2400" dirty="0" smtClean="0"/>
              <a:t>الموضوع 5: الضوابط </a:t>
            </a:r>
            <a:r>
              <a:rPr lang="ar-EG" altLang="en-US" sz="2400" dirty="0"/>
              <a:t>الرئيسية للعقوبات</a:t>
            </a:r>
            <a:endParaRPr lang="en-US" altLang="en-US" sz="2400" b="1" dirty="0">
              <a:solidFill>
                <a:srgbClr val="000F33"/>
              </a:solidFill>
            </a:endParaRPr>
          </a:p>
        </p:txBody>
      </p:sp>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26982"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8"/>
          <p:cNvSpPr>
            <a:spLocks noGrp="1"/>
          </p:cNvSpPr>
          <p:nvPr>
            <p:ph type="title"/>
          </p:nvPr>
        </p:nvSpPr>
        <p:spPr>
          <a:xfrm>
            <a:off x="421189" y="157956"/>
            <a:ext cx="9331325" cy="387350"/>
          </a:xfrm>
        </p:spPr>
        <p:txBody>
          <a:bodyPr/>
          <a:lstStyle/>
          <a:p>
            <a:pPr algn="r" rtl="1"/>
            <a:r>
              <a:rPr lang="ar-EG" altLang="en-US" dirty="0" smtClean="0"/>
              <a:t>الضوابط الرئيسية للعقوبات</a:t>
            </a:r>
            <a:r>
              <a:rPr lang="en-GB" altLang="en-US" dirty="0" smtClean="0"/>
              <a:t/>
            </a:r>
            <a:br>
              <a:rPr lang="en-GB" altLang="en-US" dirty="0" smtClean="0"/>
            </a:br>
            <a:endParaRPr lang="en-GB" altLang="en-US" sz="1400" dirty="0" smtClean="0">
              <a:solidFill>
                <a:schemeClr val="tx1"/>
              </a:solidFill>
            </a:endParaRPr>
          </a:p>
        </p:txBody>
      </p:sp>
      <p:sp>
        <p:nvSpPr>
          <p:cNvPr id="129027" name="Rectangle 12"/>
          <p:cNvSpPr>
            <a:spLocks noChangeArrowheads="1"/>
          </p:cNvSpPr>
          <p:nvPr/>
        </p:nvSpPr>
        <p:spPr bwMode="auto">
          <a:xfrm>
            <a:off x="0" y="584200"/>
            <a:ext cx="9906000" cy="661720"/>
          </a:xfrm>
          <a:prstGeom prst="rect">
            <a:avLst/>
          </a:prstGeom>
          <a:solidFill>
            <a:srgbClr val="87005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rtl="1" eaLnBrk="1" hangingPunct="1">
              <a:spcAft>
                <a:spcPts val="600"/>
              </a:spcAft>
              <a:buClr>
                <a:srgbClr val="960000"/>
              </a:buClr>
              <a:buFont typeface="Times New Roman" panose="02020603050405020304" pitchFamily="18" charset="0"/>
              <a:buNone/>
            </a:pPr>
            <a:r>
              <a:rPr lang="ar-EG" altLang="en-US" sz="1600" dirty="0" smtClean="0">
                <a:solidFill>
                  <a:schemeClr val="bg1"/>
                </a:solidFill>
                <a:cs typeface="Times New Roman" panose="02020603050405020304" pitchFamily="18" charset="0"/>
              </a:rPr>
              <a:t>من بين</a:t>
            </a:r>
            <a:r>
              <a:rPr lang="en-US" altLang="en-US" sz="1600" dirty="0" smtClean="0">
                <a:solidFill>
                  <a:schemeClr val="bg1"/>
                </a:solidFill>
                <a:cs typeface="Times New Roman" panose="02020603050405020304" pitchFamily="18" charset="0"/>
              </a:rPr>
              <a:t> </a:t>
            </a:r>
            <a:r>
              <a:rPr lang="ar-EG" altLang="en-US" sz="1600" dirty="0" smtClean="0">
                <a:solidFill>
                  <a:schemeClr val="bg1"/>
                </a:solidFill>
                <a:cs typeface="Times New Roman" panose="02020603050405020304" pitchFamily="18" charset="0"/>
              </a:rPr>
              <a:t>عدة أمور أخرى، تعتبر مراقبة العقوبات </a:t>
            </a:r>
            <a:r>
              <a:rPr lang="ar-EG" altLang="en-US" sz="1600" dirty="0">
                <a:solidFill>
                  <a:schemeClr val="bg1"/>
                </a:solidFill>
                <a:cs typeface="Times New Roman" panose="02020603050405020304" pitchFamily="18" charset="0"/>
              </a:rPr>
              <a:t>بمثابة عنصر تحكم رئيسي يتم استخدامه في المؤسسات </a:t>
            </a:r>
            <a:r>
              <a:rPr lang="ar-EG" altLang="en-US" sz="1600" dirty="0" smtClean="0">
                <a:solidFill>
                  <a:schemeClr val="bg1"/>
                </a:solidFill>
                <a:cs typeface="Times New Roman" panose="02020603050405020304" pitchFamily="18" charset="0"/>
              </a:rPr>
              <a:t>المالية (</a:t>
            </a:r>
            <a:r>
              <a:rPr lang="en-US" altLang="en-US" sz="1600" dirty="0" err="1" smtClean="0">
                <a:solidFill>
                  <a:schemeClr val="bg1"/>
                </a:solidFill>
                <a:cs typeface="Times New Roman" panose="02020603050405020304" pitchFamily="18" charset="0"/>
              </a:rPr>
              <a:t>Fis</a:t>
            </a:r>
            <a:r>
              <a:rPr lang="ar-EG" altLang="en-US" sz="1600" dirty="0" smtClean="0">
                <a:solidFill>
                  <a:schemeClr val="bg1"/>
                </a:solidFill>
                <a:cs typeface="Times New Roman" panose="02020603050405020304" pitchFamily="18" charset="0"/>
              </a:rPr>
              <a:t>) </a:t>
            </a:r>
            <a:r>
              <a:rPr lang="en-US" altLang="en-US" sz="1600" dirty="0" smtClean="0">
                <a:solidFill>
                  <a:schemeClr val="bg1"/>
                </a:solidFill>
                <a:cs typeface="Times New Roman" panose="02020603050405020304" pitchFamily="18" charset="0"/>
              </a:rPr>
              <a:t> </a:t>
            </a:r>
            <a:r>
              <a:rPr lang="ar-EG" altLang="en-US" sz="1600" dirty="0">
                <a:solidFill>
                  <a:schemeClr val="bg1"/>
                </a:solidFill>
                <a:cs typeface="Times New Roman" panose="02020603050405020304" pitchFamily="18" charset="0"/>
              </a:rPr>
              <a:t>لاكتشاف</a:t>
            </a:r>
          </a:p>
          <a:p>
            <a:pPr algn="ctr" rtl="1" eaLnBrk="1" hangingPunct="1">
              <a:spcAft>
                <a:spcPts val="600"/>
              </a:spcAft>
              <a:buClr>
                <a:srgbClr val="960000"/>
              </a:buClr>
              <a:buFont typeface="Times New Roman" panose="02020603050405020304" pitchFamily="18" charset="0"/>
              <a:buNone/>
            </a:pPr>
            <a:r>
              <a:rPr lang="ar-EG" altLang="en-US" sz="1600" dirty="0" smtClean="0">
                <a:solidFill>
                  <a:schemeClr val="bg1"/>
                </a:solidFill>
                <a:cs typeface="Times New Roman" panose="02020603050405020304" pitchFamily="18" charset="0"/>
              </a:rPr>
              <a:t>ومنع </a:t>
            </a:r>
            <a:r>
              <a:rPr lang="ar-EG" altLang="en-US" sz="1600" dirty="0">
                <a:solidFill>
                  <a:schemeClr val="bg1"/>
                </a:solidFill>
                <a:cs typeface="Times New Roman" panose="02020603050405020304" pitchFamily="18" charset="0"/>
              </a:rPr>
              <a:t>وإدارة مخاطر العقوبات. تشمل عملية </a:t>
            </a:r>
            <a:r>
              <a:rPr lang="ar-EG" altLang="en-US" sz="1600" dirty="0" smtClean="0">
                <a:solidFill>
                  <a:schemeClr val="bg1"/>
                </a:solidFill>
                <a:cs typeface="Times New Roman" panose="02020603050405020304" pitchFamily="18" charset="0"/>
              </a:rPr>
              <a:t>مراقبة </a:t>
            </a:r>
            <a:r>
              <a:rPr lang="ar-EG" altLang="en-US" sz="1600" dirty="0">
                <a:solidFill>
                  <a:schemeClr val="bg1"/>
                </a:solidFill>
                <a:cs typeface="Times New Roman" panose="02020603050405020304" pitchFamily="18" charset="0"/>
              </a:rPr>
              <a:t>العقوبات:</a:t>
            </a:r>
            <a:endParaRPr lang="en-US" altLang="en-US" sz="1600" dirty="0">
              <a:solidFill>
                <a:schemeClr val="bg1"/>
              </a:solidFill>
              <a:cs typeface="Times New Roman" panose="02020603050405020304" pitchFamily="18" charset="0"/>
            </a:endParaRPr>
          </a:p>
        </p:txBody>
      </p:sp>
      <p:sp>
        <p:nvSpPr>
          <p:cNvPr id="4" name="Rectangle: Rounded Corners 3">
            <a:extLst/>
          </p:cNvPr>
          <p:cNvSpPr/>
          <p:nvPr/>
        </p:nvSpPr>
        <p:spPr>
          <a:xfrm>
            <a:off x="790575" y="1981200"/>
            <a:ext cx="2011363" cy="1963738"/>
          </a:xfrm>
          <a:prstGeom prst="roundRect">
            <a:avLst>
              <a:gd name="adj" fmla="val 10000"/>
            </a:avLst>
          </a:prstGeom>
          <a:solidFill>
            <a:schemeClr val="bg1"/>
          </a:solidFill>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Freeform: Shape 4">
            <a:extLst/>
          </p:cNvPr>
          <p:cNvSpPr/>
          <p:nvPr/>
        </p:nvSpPr>
        <p:spPr>
          <a:xfrm>
            <a:off x="1119188" y="3551238"/>
            <a:ext cx="2011362" cy="2166937"/>
          </a:xfrm>
          <a:custGeom>
            <a:avLst/>
            <a:gdLst>
              <a:gd name="connsiteX0" fmla="*/ 0 w 1547425"/>
              <a:gd name="connsiteY0" fmla="*/ 154743 h 1547425"/>
              <a:gd name="connsiteX1" fmla="*/ 154743 w 1547425"/>
              <a:gd name="connsiteY1" fmla="*/ 0 h 1547425"/>
              <a:gd name="connsiteX2" fmla="*/ 1392683 w 1547425"/>
              <a:gd name="connsiteY2" fmla="*/ 0 h 1547425"/>
              <a:gd name="connsiteX3" fmla="*/ 1547426 w 1547425"/>
              <a:gd name="connsiteY3" fmla="*/ 154743 h 1547425"/>
              <a:gd name="connsiteX4" fmla="*/ 1547425 w 1547425"/>
              <a:gd name="connsiteY4" fmla="*/ 1392683 h 1547425"/>
              <a:gd name="connsiteX5" fmla="*/ 1392682 w 1547425"/>
              <a:gd name="connsiteY5" fmla="*/ 1547426 h 1547425"/>
              <a:gd name="connsiteX6" fmla="*/ 154743 w 1547425"/>
              <a:gd name="connsiteY6" fmla="*/ 1547425 h 1547425"/>
              <a:gd name="connsiteX7" fmla="*/ 0 w 1547425"/>
              <a:gd name="connsiteY7" fmla="*/ 1392682 h 1547425"/>
              <a:gd name="connsiteX8" fmla="*/ 0 w 1547425"/>
              <a:gd name="connsiteY8" fmla="*/ 154743 h 154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425" h="1547425">
                <a:moveTo>
                  <a:pt x="0" y="154743"/>
                </a:moveTo>
                <a:cubicBezTo>
                  <a:pt x="0" y="69281"/>
                  <a:pt x="69281" y="0"/>
                  <a:pt x="154743" y="0"/>
                </a:cubicBezTo>
                <a:lnTo>
                  <a:pt x="1392683" y="0"/>
                </a:lnTo>
                <a:cubicBezTo>
                  <a:pt x="1478145" y="0"/>
                  <a:pt x="1547426" y="69281"/>
                  <a:pt x="1547426" y="154743"/>
                </a:cubicBezTo>
                <a:cubicBezTo>
                  <a:pt x="1547426" y="567390"/>
                  <a:pt x="1547425" y="980036"/>
                  <a:pt x="1547425" y="1392683"/>
                </a:cubicBezTo>
                <a:cubicBezTo>
                  <a:pt x="1547425" y="1478145"/>
                  <a:pt x="1478144" y="1547426"/>
                  <a:pt x="1392682" y="1547426"/>
                </a:cubicBezTo>
                <a:lnTo>
                  <a:pt x="154743" y="1547425"/>
                </a:lnTo>
                <a:cubicBezTo>
                  <a:pt x="69281" y="1547425"/>
                  <a:pt x="0" y="1478144"/>
                  <a:pt x="0" y="1392682"/>
                </a:cubicBezTo>
                <a:lnTo>
                  <a:pt x="0" y="154743"/>
                </a:lnTo>
                <a:close/>
              </a:path>
            </a:pathLst>
          </a:custGeom>
          <a:solidFill>
            <a:srgbClr val="87005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2003" tIns="152003" rIns="152003" bIns="152003"/>
          <a:lstStyle>
            <a:lvl1pPr defTabSz="1244600">
              <a:defRPr sz="1200">
                <a:solidFill>
                  <a:schemeClr val="tx1"/>
                </a:solidFill>
                <a:latin typeface="Times New Roman" panose="02020603050405020304" pitchFamily="18" charset="0"/>
              </a:defRPr>
            </a:lvl1pPr>
            <a:lvl2pPr marL="228600" indent="-228600" defTabSz="1244600">
              <a:defRPr sz="1200">
                <a:solidFill>
                  <a:schemeClr val="tx1"/>
                </a:solidFill>
                <a:latin typeface="Times New Roman" panose="02020603050405020304" pitchFamily="18" charset="0"/>
              </a:defRPr>
            </a:lvl2pPr>
            <a:lvl3pPr marL="1143000" indent="-228600" defTabSz="1244600">
              <a:defRPr sz="1200">
                <a:solidFill>
                  <a:schemeClr val="tx1"/>
                </a:solidFill>
                <a:latin typeface="Times New Roman" panose="02020603050405020304" pitchFamily="18" charset="0"/>
              </a:defRPr>
            </a:lvl3pPr>
            <a:lvl4pPr marL="1600200" indent="-228600" defTabSz="1244600">
              <a:defRPr sz="1200">
                <a:solidFill>
                  <a:schemeClr val="tx1"/>
                </a:solidFill>
                <a:latin typeface="Times New Roman" panose="02020603050405020304" pitchFamily="18" charset="0"/>
              </a:defRPr>
            </a:lvl4pPr>
            <a:lvl5pPr marL="2057400" indent="-228600" defTabSz="1244600">
              <a:defRPr sz="1200">
                <a:solidFill>
                  <a:schemeClr val="tx1"/>
                </a:solidFill>
                <a:latin typeface="Times New Roman" panose="02020603050405020304" pitchFamily="18" charset="0"/>
              </a:defRPr>
            </a:lvl5pPr>
            <a:lvl6pPr marL="2514600" indent="-228600" defTabSz="1244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1244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1244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1244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90000"/>
              </a:lnSpc>
              <a:spcAft>
                <a:spcPct val="35000"/>
              </a:spcAft>
              <a:defRPr/>
            </a:pPr>
            <a:endParaRPr lang="en-US" altLang="en-US" sz="2800" dirty="0">
              <a:solidFill>
                <a:srgbClr val="FFFFFF"/>
              </a:solidFill>
              <a:latin typeface="Calibri" panose="020F0502020204030204" pitchFamily="34" charset="0"/>
            </a:endParaRPr>
          </a:p>
          <a:p>
            <a:pPr lvl="1" algn="r" rtl="1">
              <a:lnSpc>
                <a:spcPct val="90000"/>
              </a:lnSpc>
              <a:spcAft>
                <a:spcPct val="15000"/>
              </a:spcAft>
              <a:buFontTx/>
              <a:buChar char="•"/>
              <a:defRPr/>
            </a:pPr>
            <a:endParaRPr lang="en-US" altLang="en-US" sz="2200" dirty="0">
              <a:solidFill>
                <a:srgbClr val="FFFFFF"/>
              </a:solidFill>
              <a:latin typeface="Calibri" panose="020F0502020204030204" pitchFamily="34" charset="0"/>
            </a:endParaRPr>
          </a:p>
          <a:p>
            <a:pPr lvl="1" algn="r" rtl="1">
              <a:lnSpc>
                <a:spcPct val="90000"/>
              </a:lnSpc>
              <a:spcAft>
                <a:spcPct val="15000"/>
              </a:spcAft>
              <a:buFontTx/>
              <a:buChar char="•"/>
              <a:defRPr/>
            </a:pPr>
            <a:endParaRPr lang="en-US" altLang="en-US" sz="2200" dirty="0">
              <a:solidFill>
                <a:srgbClr val="FFFFFF"/>
              </a:solidFill>
              <a:latin typeface="Calibri" panose="020F0502020204030204" pitchFamily="34" charset="0"/>
            </a:endParaRPr>
          </a:p>
        </p:txBody>
      </p:sp>
      <p:sp>
        <p:nvSpPr>
          <p:cNvPr id="6" name="Freeform: Shape 5">
            <a:extLst/>
          </p:cNvPr>
          <p:cNvSpPr/>
          <p:nvPr/>
        </p:nvSpPr>
        <p:spPr>
          <a:xfrm>
            <a:off x="3190875" y="2727325"/>
            <a:ext cx="387350" cy="471488"/>
          </a:xfrm>
          <a:custGeom>
            <a:avLst/>
            <a:gdLst>
              <a:gd name="connsiteX0" fmla="*/ 0 w 298068"/>
              <a:gd name="connsiteY0" fmla="*/ 74365 h 371824"/>
              <a:gd name="connsiteX1" fmla="*/ 149034 w 298068"/>
              <a:gd name="connsiteY1" fmla="*/ 74365 h 371824"/>
              <a:gd name="connsiteX2" fmla="*/ 149034 w 298068"/>
              <a:gd name="connsiteY2" fmla="*/ 0 h 371824"/>
              <a:gd name="connsiteX3" fmla="*/ 298068 w 298068"/>
              <a:gd name="connsiteY3" fmla="*/ 185912 h 371824"/>
              <a:gd name="connsiteX4" fmla="*/ 149034 w 298068"/>
              <a:gd name="connsiteY4" fmla="*/ 371824 h 371824"/>
              <a:gd name="connsiteX5" fmla="*/ 149034 w 298068"/>
              <a:gd name="connsiteY5" fmla="*/ 297459 h 371824"/>
              <a:gd name="connsiteX6" fmla="*/ 0 w 298068"/>
              <a:gd name="connsiteY6" fmla="*/ 297459 h 371824"/>
              <a:gd name="connsiteX7" fmla="*/ 0 w 298068"/>
              <a:gd name="connsiteY7" fmla="*/ 74365 h 37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068" h="371824">
                <a:moveTo>
                  <a:pt x="0" y="74365"/>
                </a:moveTo>
                <a:lnTo>
                  <a:pt x="149034" y="74365"/>
                </a:lnTo>
                <a:lnTo>
                  <a:pt x="149034" y="0"/>
                </a:lnTo>
                <a:lnTo>
                  <a:pt x="298068" y="185912"/>
                </a:lnTo>
                <a:lnTo>
                  <a:pt x="149034" y="371824"/>
                </a:lnTo>
                <a:lnTo>
                  <a:pt x="149034" y="297459"/>
                </a:lnTo>
                <a:lnTo>
                  <a:pt x="0" y="297459"/>
                </a:lnTo>
                <a:lnTo>
                  <a:pt x="0" y="74365"/>
                </a:lnTo>
                <a:close/>
              </a:path>
            </a:pathLst>
          </a:custGeom>
          <a:solidFill>
            <a:srgbClr val="00227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4365" rIns="89420" bIns="74365" spcCol="1270" anchor="ctr"/>
          <a:lstStyle/>
          <a:p>
            <a:pPr algn="ctr" defTabSz="666750" rtl="1">
              <a:lnSpc>
                <a:spcPct val="90000"/>
              </a:lnSpc>
              <a:spcAft>
                <a:spcPct val="35000"/>
              </a:spcAft>
              <a:defRPr/>
            </a:pPr>
            <a:endParaRPr lang="en-US" sz="1500" dirty="0"/>
          </a:p>
        </p:txBody>
      </p:sp>
      <p:sp>
        <p:nvSpPr>
          <p:cNvPr id="9" name="Rectangle: Rounded Corners 8">
            <a:extLst/>
          </p:cNvPr>
          <p:cNvSpPr/>
          <p:nvPr/>
        </p:nvSpPr>
        <p:spPr>
          <a:xfrm>
            <a:off x="3910013" y="1981200"/>
            <a:ext cx="2011362" cy="1963738"/>
          </a:xfrm>
          <a:prstGeom prst="roundRect">
            <a:avLst>
              <a:gd name="adj" fmla="val 10000"/>
            </a:avLst>
          </a:prstGeom>
          <a:solidFill>
            <a:schemeClr val="bg1"/>
          </a:solidFill>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p:cNvPr>
          <p:cNvSpPr/>
          <p:nvPr/>
        </p:nvSpPr>
        <p:spPr>
          <a:xfrm>
            <a:off x="6308725" y="2727325"/>
            <a:ext cx="387350" cy="471488"/>
          </a:xfrm>
          <a:custGeom>
            <a:avLst/>
            <a:gdLst>
              <a:gd name="connsiteX0" fmla="*/ 0 w 298068"/>
              <a:gd name="connsiteY0" fmla="*/ 74365 h 371824"/>
              <a:gd name="connsiteX1" fmla="*/ 149034 w 298068"/>
              <a:gd name="connsiteY1" fmla="*/ 74365 h 371824"/>
              <a:gd name="connsiteX2" fmla="*/ 149034 w 298068"/>
              <a:gd name="connsiteY2" fmla="*/ 0 h 371824"/>
              <a:gd name="connsiteX3" fmla="*/ 298068 w 298068"/>
              <a:gd name="connsiteY3" fmla="*/ 185912 h 371824"/>
              <a:gd name="connsiteX4" fmla="*/ 149034 w 298068"/>
              <a:gd name="connsiteY4" fmla="*/ 371824 h 371824"/>
              <a:gd name="connsiteX5" fmla="*/ 149034 w 298068"/>
              <a:gd name="connsiteY5" fmla="*/ 297459 h 371824"/>
              <a:gd name="connsiteX6" fmla="*/ 0 w 298068"/>
              <a:gd name="connsiteY6" fmla="*/ 297459 h 371824"/>
              <a:gd name="connsiteX7" fmla="*/ 0 w 298068"/>
              <a:gd name="connsiteY7" fmla="*/ 74365 h 37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068" h="371824">
                <a:moveTo>
                  <a:pt x="0" y="74365"/>
                </a:moveTo>
                <a:lnTo>
                  <a:pt x="149034" y="74365"/>
                </a:lnTo>
                <a:lnTo>
                  <a:pt x="149034" y="0"/>
                </a:lnTo>
                <a:lnTo>
                  <a:pt x="298068" y="185912"/>
                </a:lnTo>
                <a:lnTo>
                  <a:pt x="149034" y="371824"/>
                </a:lnTo>
                <a:lnTo>
                  <a:pt x="149034" y="297459"/>
                </a:lnTo>
                <a:lnTo>
                  <a:pt x="0" y="297459"/>
                </a:lnTo>
                <a:lnTo>
                  <a:pt x="0" y="74365"/>
                </a:lnTo>
                <a:close/>
              </a:path>
            </a:pathLst>
          </a:custGeom>
          <a:solidFill>
            <a:srgbClr val="00227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4365" rIns="89420" bIns="74365" spcCol="1270" anchor="ctr"/>
          <a:lstStyle/>
          <a:p>
            <a:pPr algn="ctr" defTabSz="666750" rtl="1">
              <a:lnSpc>
                <a:spcPct val="90000"/>
              </a:lnSpc>
              <a:spcAft>
                <a:spcPct val="35000"/>
              </a:spcAft>
              <a:defRPr/>
            </a:pPr>
            <a:endParaRPr lang="en-US" sz="1500" dirty="0"/>
          </a:p>
        </p:txBody>
      </p:sp>
      <p:sp>
        <p:nvSpPr>
          <p:cNvPr id="12" name="Rectangle: Rounded Corners 11">
            <a:extLst/>
          </p:cNvPr>
          <p:cNvSpPr/>
          <p:nvPr/>
        </p:nvSpPr>
        <p:spPr>
          <a:xfrm>
            <a:off x="7027863" y="1981200"/>
            <a:ext cx="2012950" cy="1963738"/>
          </a:xfrm>
          <a:prstGeom prst="roundRect">
            <a:avLst>
              <a:gd name="adj" fmla="val 10000"/>
            </a:avLst>
          </a:prstGeom>
          <a:solidFill>
            <a:schemeClr val="bg1"/>
          </a:solidFill>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Rounded Rectangle 10">
            <a:extLst/>
          </p:cNvPr>
          <p:cNvSpPr/>
          <p:nvPr/>
        </p:nvSpPr>
        <p:spPr bwMode="auto">
          <a:xfrm>
            <a:off x="1082675" y="1460500"/>
            <a:ext cx="1428750" cy="647700"/>
          </a:xfrm>
          <a:prstGeom prst="roundRect">
            <a:avLst/>
          </a:prstGeom>
          <a:solidFill>
            <a:srgbClr val="0022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hangingPunct="1">
              <a:defRPr/>
            </a:pPr>
            <a:r>
              <a:rPr lang="ar-EG" sz="1600" dirty="0" smtClean="0">
                <a:latin typeface="Times New Roman" panose="02020603050405020304" pitchFamily="18" charset="0"/>
                <a:cs typeface="Times New Roman" panose="02020603050405020304" pitchFamily="18" charset="0"/>
              </a:rPr>
              <a:t>مراقبة</a:t>
            </a:r>
            <a:br>
              <a:rPr lang="ar-EG" sz="1600" dirty="0" smtClean="0">
                <a:latin typeface="Times New Roman" panose="02020603050405020304" pitchFamily="18" charset="0"/>
                <a:cs typeface="Times New Roman" panose="02020603050405020304" pitchFamily="18" charset="0"/>
              </a:rPr>
            </a:br>
            <a:r>
              <a:rPr lang="ar-EG" sz="1600" dirty="0" smtClean="0">
                <a:latin typeface="Times New Roman" panose="02020603050405020304" pitchFamily="18" charset="0"/>
                <a:cs typeface="Times New Roman" panose="02020603050405020304" pitchFamily="18" charset="0"/>
              </a:rPr>
              <a:t> العملاء</a:t>
            </a:r>
            <a:endParaRPr lang="en-US" sz="1600" dirty="0">
              <a:latin typeface="Times New Roman" panose="02020603050405020304" pitchFamily="18" charset="0"/>
              <a:cs typeface="Times New Roman" panose="02020603050405020304" pitchFamily="18" charset="0"/>
            </a:endParaRPr>
          </a:p>
        </p:txBody>
      </p:sp>
      <p:sp>
        <p:nvSpPr>
          <p:cNvPr id="106507" name="Rectangle 17">
            <a:extLst/>
          </p:cNvPr>
          <p:cNvSpPr>
            <a:spLocks noChangeArrowheads="1"/>
          </p:cNvSpPr>
          <p:nvPr/>
        </p:nvSpPr>
        <p:spPr bwMode="auto">
          <a:xfrm>
            <a:off x="1119188" y="3609975"/>
            <a:ext cx="201136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marL="0" indent="0" algn="r" rtl="1" eaLnBrk="1" hangingPunct="1">
              <a:defRPr/>
            </a:pPr>
            <a:r>
              <a:rPr lang="ar-EG" altLang="en-US" sz="1400" dirty="0">
                <a:solidFill>
                  <a:schemeClr val="bg1"/>
                </a:solidFill>
                <a:cs typeface="Times New Roman" panose="02020603050405020304" pitchFamily="18" charset="0"/>
              </a:rPr>
              <a:t>الضوابط الرئيسية </a:t>
            </a:r>
            <a:r>
              <a:rPr lang="ar-EG" altLang="en-US" sz="1400" dirty="0" smtClean="0">
                <a:solidFill>
                  <a:schemeClr val="bg1"/>
                </a:solidFill>
                <a:cs typeface="Times New Roman" panose="02020603050405020304" pitchFamily="18" charset="0"/>
              </a:rPr>
              <a:t>لمراقبة </a:t>
            </a:r>
            <a:r>
              <a:rPr lang="ar-EG" altLang="en-US" sz="1400" dirty="0">
                <a:solidFill>
                  <a:schemeClr val="bg1"/>
                </a:solidFill>
                <a:cs typeface="Times New Roman" panose="02020603050405020304" pitchFamily="18" charset="0"/>
              </a:rPr>
              <a:t>العملاء هي</a:t>
            </a:r>
            <a:r>
              <a:rPr lang="ar-EG" altLang="en-US" sz="1400" dirty="0" smtClean="0">
                <a:solidFill>
                  <a:schemeClr val="bg1"/>
                </a:solidFill>
                <a:cs typeface="Times New Roman" panose="02020603050405020304" pitchFamily="18" charset="0"/>
              </a:rPr>
              <a:t>:</a:t>
            </a:r>
            <a:endParaRPr lang="en-US" altLang="en-US" sz="1400" dirty="0" smtClean="0">
              <a:solidFill>
                <a:schemeClr val="bg1"/>
              </a:solidFill>
              <a:cs typeface="Times New Roman" panose="02020603050405020304" pitchFamily="18" charset="0"/>
            </a:endParaRPr>
          </a:p>
          <a:p>
            <a:pPr marL="0" indent="0" algn="r" rtl="1" eaLnBrk="1" hangingPunct="1">
              <a:defRPr/>
            </a:pPr>
            <a:endParaRPr lang="ar-EG" altLang="en-US" sz="1400" dirty="0">
              <a:solidFill>
                <a:schemeClr val="bg1"/>
              </a:solidFill>
              <a:cs typeface="Times New Roman" panose="02020603050405020304" pitchFamily="18" charset="0"/>
            </a:endParaRP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الحد الأدنى من البيانات المطلوبة</a:t>
            </a:r>
          </a:p>
          <a:p>
            <a:pPr marL="285750" indent="-285750" algn="r" rtl="1" eaLnBrk="1" hangingPunct="1">
              <a:buFont typeface="Arial" panose="020B0604020202020204" pitchFamily="34" charset="0"/>
              <a:buChar char="•"/>
              <a:defRPr/>
            </a:pPr>
            <a:r>
              <a:rPr lang="ar-EG" altLang="en-US" sz="1400" dirty="0" smtClean="0">
                <a:solidFill>
                  <a:srgbClr val="E19015"/>
                </a:solidFill>
                <a:cs typeface="Times New Roman" panose="02020603050405020304" pitchFamily="18" charset="0"/>
              </a:rPr>
              <a:t>التدريب الداخلي للعملاء</a:t>
            </a:r>
            <a:endParaRPr lang="ar-EG" altLang="en-US" sz="1400" dirty="0">
              <a:solidFill>
                <a:srgbClr val="E19015"/>
              </a:solidFill>
              <a:cs typeface="Times New Roman" panose="02020603050405020304" pitchFamily="18" charset="0"/>
            </a:endParaRP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دورية / مستمرة</a:t>
            </a:r>
            <a:endParaRPr lang="en-US" altLang="en-US" sz="1100" b="1" dirty="0">
              <a:solidFill>
                <a:srgbClr val="E19015"/>
              </a:solidFill>
              <a:cs typeface="Times New Roman" panose="02020603050405020304" pitchFamily="18" charset="0"/>
            </a:endParaRPr>
          </a:p>
        </p:txBody>
      </p:sp>
      <p:pic>
        <p:nvPicPr>
          <p:cNvPr id="20" name="Picture 19">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9805" y="1981542"/>
            <a:ext cx="2011694" cy="1962999"/>
          </a:xfrm>
          <a:prstGeom prst="roundRect">
            <a:avLst/>
          </a:prstGeom>
        </p:spPr>
      </p:pic>
      <p:sp>
        <p:nvSpPr>
          <p:cNvPr id="30" name="Freeform: Shape 29">
            <a:extLst/>
          </p:cNvPr>
          <p:cNvSpPr/>
          <p:nvPr/>
        </p:nvSpPr>
        <p:spPr>
          <a:xfrm>
            <a:off x="4237038" y="3551238"/>
            <a:ext cx="2011362" cy="2166937"/>
          </a:xfrm>
          <a:custGeom>
            <a:avLst/>
            <a:gdLst>
              <a:gd name="connsiteX0" fmla="*/ 0 w 1547425"/>
              <a:gd name="connsiteY0" fmla="*/ 154743 h 1547425"/>
              <a:gd name="connsiteX1" fmla="*/ 154743 w 1547425"/>
              <a:gd name="connsiteY1" fmla="*/ 0 h 1547425"/>
              <a:gd name="connsiteX2" fmla="*/ 1392683 w 1547425"/>
              <a:gd name="connsiteY2" fmla="*/ 0 h 1547425"/>
              <a:gd name="connsiteX3" fmla="*/ 1547426 w 1547425"/>
              <a:gd name="connsiteY3" fmla="*/ 154743 h 1547425"/>
              <a:gd name="connsiteX4" fmla="*/ 1547425 w 1547425"/>
              <a:gd name="connsiteY4" fmla="*/ 1392683 h 1547425"/>
              <a:gd name="connsiteX5" fmla="*/ 1392682 w 1547425"/>
              <a:gd name="connsiteY5" fmla="*/ 1547426 h 1547425"/>
              <a:gd name="connsiteX6" fmla="*/ 154743 w 1547425"/>
              <a:gd name="connsiteY6" fmla="*/ 1547425 h 1547425"/>
              <a:gd name="connsiteX7" fmla="*/ 0 w 1547425"/>
              <a:gd name="connsiteY7" fmla="*/ 1392682 h 1547425"/>
              <a:gd name="connsiteX8" fmla="*/ 0 w 1547425"/>
              <a:gd name="connsiteY8" fmla="*/ 154743 h 154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425" h="1547425">
                <a:moveTo>
                  <a:pt x="0" y="154743"/>
                </a:moveTo>
                <a:cubicBezTo>
                  <a:pt x="0" y="69281"/>
                  <a:pt x="69281" y="0"/>
                  <a:pt x="154743" y="0"/>
                </a:cubicBezTo>
                <a:lnTo>
                  <a:pt x="1392683" y="0"/>
                </a:lnTo>
                <a:cubicBezTo>
                  <a:pt x="1478145" y="0"/>
                  <a:pt x="1547426" y="69281"/>
                  <a:pt x="1547426" y="154743"/>
                </a:cubicBezTo>
                <a:cubicBezTo>
                  <a:pt x="1547426" y="567390"/>
                  <a:pt x="1547425" y="980036"/>
                  <a:pt x="1547425" y="1392683"/>
                </a:cubicBezTo>
                <a:cubicBezTo>
                  <a:pt x="1547425" y="1478145"/>
                  <a:pt x="1478144" y="1547426"/>
                  <a:pt x="1392682" y="1547426"/>
                </a:cubicBezTo>
                <a:lnTo>
                  <a:pt x="154743" y="1547425"/>
                </a:lnTo>
                <a:cubicBezTo>
                  <a:pt x="69281" y="1547425"/>
                  <a:pt x="0" y="1478144"/>
                  <a:pt x="0" y="1392682"/>
                </a:cubicBezTo>
                <a:lnTo>
                  <a:pt x="0" y="154743"/>
                </a:lnTo>
                <a:close/>
              </a:path>
            </a:pathLst>
          </a:custGeom>
          <a:solidFill>
            <a:srgbClr val="87005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2003" tIns="152003" rIns="152003" bIns="152003"/>
          <a:lstStyle>
            <a:lvl1pPr defTabSz="1244600">
              <a:defRPr sz="1200">
                <a:solidFill>
                  <a:schemeClr val="tx1"/>
                </a:solidFill>
                <a:latin typeface="Times New Roman" panose="02020603050405020304" pitchFamily="18" charset="0"/>
              </a:defRPr>
            </a:lvl1pPr>
            <a:lvl2pPr marL="228600" indent="-228600" defTabSz="1244600">
              <a:defRPr sz="1200">
                <a:solidFill>
                  <a:schemeClr val="tx1"/>
                </a:solidFill>
                <a:latin typeface="Times New Roman" panose="02020603050405020304" pitchFamily="18" charset="0"/>
              </a:defRPr>
            </a:lvl2pPr>
            <a:lvl3pPr marL="1143000" indent="-228600" defTabSz="1244600">
              <a:defRPr sz="1200">
                <a:solidFill>
                  <a:schemeClr val="tx1"/>
                </a:solidFill>
                <a:latin typeface="Times New Roman" panose="02020603050405020304" pitchFamily="18" charset="0"/>
              </a:defRPr>
            </a:lvl3pPr>
            <a:lvl4pPr marL="1600200" indent="-228600" defTabSz="1244600">
              <a:defRPr sz="1200">
                <a:solidFill>
                  <a:schemeClr val="tx1"/>
                </a:solidFill>
                <a:latin typeface="Times New Roman" panose="02020603050405020304" pitchFamily="18" charset="0"/>
              </a:defRPr>
            </a:lvl4pPr>
            <a:lvl5pPr marL="2057400" indent="-228600" defTabSz="1244600">
              <a:defRPr sz="1200">
                <a:solidFill>
                  <a:schemeClr val="tx1"/>
                </a:solidFill>
                <a:latin typeface="Times New Roman" panose="02020603050405020304" pitchFamily="18" charset="0"/>
              </a:defRPr>
            </a:lvl5pPr>
            <a:lvl6pPr marL="2514600" indent="-228600" defTabSz="1244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1244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1244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1244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90000"/>
              </a:lnSpc>
              <a:spcAft>
                <a:spcPct val="35000"/>
              </a:spcAft>
              <a:defRPr/>
            </a:pPr>
            <a:endParaRPr lang="en-US" altLang="en-US" sz="2800" dirty="0">
              <a:solidFill>
                <a:srgbClr val="FFFFFF"/>
              </a:solidFill>
              <a:latin typeface="Calibri" panose="020F0502020204030204" pitchFamily="34" charset="0"/>
            </a:endParaRPr>
          </a:p>
          <a:p>
            <a:pPr lvl="1" algn="r" rtl="1">
              <a:lnSpc>
                <a:spcPct val="90000"/>
              </a:lnSpc>
              <a:spcAft>
                <a:spcPct val="15000"/>
              </a:spcAft>
              <a:buFontTx/>
              <a:buChar char="•"/>
              <a:defRPr/>
            </a:pPr>
            <a:endParaRPr lang="en-US" altLang="en-US" sz="2200" dirty="0">
              <a:solidFill>
                <a:srgbClr val="FFFFFF"/>
              </a:solidFill>
              <a:latin typeface="Calibri" panose="020F0502020204030204" pitchFamily="34" charset="0"/>
            </a:endParaRPr>
          </a:p>
          <a:p>
            <a:pPr lvl="1" algn="r" rtl="1">
              <a:lnSpc>
                <a:spcPct val="90000"/>
              </a:lnSpc>
              <a:spcAft>
                <a:spcPct val="15000"/>
              </a:spcAft>
              <a:buFontTx/>
              <a:buChar char="•"/>
              <a:defRPr/>
            </a:pPr>
            <a:endParaRPr lang="en-US" altLang="en-US" sz="2200" dirty="0">
              <a:solidFill>
                <a:srgbClr val="FFFFFF"/>
              </a:solidFill>
              <a:latin typeface="Calibri" panose="020F0502020204030204" pitchFamily="34" charset="0"/>
            </a:endParaRPr>
          </a:p>
        </p:txBody>
      </p:sp>
      <p:sp>
        <p:nvSpPr>
          <p:cNvPr id="106510" name="Rectangle 30">
            <a:extLst/>
          </p:cNvPr>
          <p:cNvSpPr>
            <a:spLocks noChangeArrowheads="1"/>
          </p:cNvSpPr>
          <p:nvPr/>
        </p:nvSpPr>
        <p:spPr bwMode="auto">
          <a:xfrm>
            <a:off x="4229100" y="3609975"/>
            <a:ext cx="1974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marL="0" indent="0" algn="r" rtl="1" eaLnBrk="1" hangingPunct="1">
              <a:defRPr/>
            </a:pPr>
            <a:r>
              <a:rPr lang="ar-EG" altLang="en-US" sz="1400" dirty="0">
                <a:solidFill>
                  <a:schemeClr val="bg1"/>
                </a:solidFill>
                <a:cs typeface="Times New Roman" panose="02020603050405020304" pitchFamily="18" charset="0"/>
              </a:rPr>
              <a:t>الضوابط الرئيسية </a:t>
            </a:r>
            <a:r>
              <a:rPr lang="ar-EG" altLang="en-US" sz="1400" dirty="0" smtClean="0">
                <a:solidFill>
                  <a:schemeClr val="bg1"/>
                </a:solidFill>
                <a:cs typeface="Times New Roman" panose="02020603050405020304" pitchFamily="18" charset="0"/>
              </a:rPr>
              <a:t>لمراقبة </a:t>
            </a:r>
            <a:r>
              <a:rPr lang="ar-EG" altLang="en-US" sz="1400" dirty="0">
                <a:solidFill>
                  <a:schemeClr val="bg1"/>
                </a:solidFill>
                <a:cs typeface="Times New Roman" panose="02020603050405020304" pitchFamily="18" charset="0"/>
              </a:rPr>
              <a:t>المعاملات هي</a:t>
            </a:r>
            <a:r>
              <a:rPr lang="ar-EG" altLang="en-US" sz="1400" dirty="0" smtClean="0">
                <a:solidFill>
                  <a:schemeClr val="bg1"/>
                </a:solidFill>
                <a:cs typeface="Times New Roman" panose="02020603050405020304" pitchFamily="18" charset="0"/>
              </a:rPr>
              <a:t>:</a:t>
            </a:r>
          </a:p>
          <a:p>
            <a:pPr marL="0" indent="0" algn="r" rtl="1" eaLnBrk="1" hangingPunct="1">
              <a:defRPr/>
            </a:pPr>
            <a:endParaRPr lang="ar-EG" altLang="en-US" sz="1400" dirty="0">
              <a:solidFill>
                <a:schemeClr val="bg1"/>
              </a:solidFill>
              <a:cs typeface="Times New Roman" panose="02020603050405020304" pitchFamily="18" charset="0"/>
            </a:endParaRP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المعاملات عبر الحدود</a:t>
            </a: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الحد الأدنى من البيانات المطلوبة</a:t>
            </a:r>
            <a:endParaRPr lang="en-US" altLang="en-US" sz="1100" b="1" dirty="0">
              <a:solidFill>
                <a:srgbClr val="E19015"/>
              </a:solidFill>
              <a:cs typeface="Times New Roman" panose="02020603050405020304" pitchFamily="18" charset="0"/>
            </a:endParaRPr>
          </a:p>
        </p:txBody>
      </p:sp>
      <p:sp>
        <p:nvSpPr>
          <p:cNvPr id="32" name="Rounded Rectangle 10">
            <a:extLst/>
          </p:cNvPr>
          <p:cNvSpPr/>
          <p:nvPr/>
        </p:nvSpPr>
        <p:spPr bwMode="auto">
          <a:xfrm>
            <a:off x="4200525" y="1460500"/>
            <a:ext cx="1428750" cy="647700"/>
          </a:xfrm>
          <a:prstGeom prst="roundRect">
            <a:avLst/>
          </a:prstGeom>
          <a:solidFill>
            <a:srgbClr val="0022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hangingPunct="1">
              <a:defRPr/>
            </a:pPr>
            <a:r>
              <a:rPr lang="ar-EG" altLang="en-US" sz="1600" dirty="0" smtClean="0">
                <a:solidFill>
                  <a:schemeClr val="bg1"/>
                </a:solidFill>
                <a:cs typeface="Times New Roman" panose="02020603050405020304" pitchFamily="18" charset="0"/>
              </a:rPr>
              <a:t>مراقبة </a:t>
            </a:r>
            <a:br>
              <a:rPr lang="ar-EG" altLang="en-US" sz="1600" dirty="0" smtClean="0">
                <a:solidFill>
                  <a:schemeClr val="bg1"/>
                </a:solidFill>
                <a:cs typeface="Times New Roman" panose="02020603050405020304" pitchFamily="18" charset="0"/>
              </a:rPr>
            </a:br>
            <a:r>
              <a:rPr lang="ar-EG" altLang="en-US" sz="1600" dirty="0" smtClean="0">
                <a:solidFill>
                  <a:schemeClr val="bg1"/>
                </a:solidFill>
                <a:cs typeface="Times New Roman" panose="02020603050405020304" pitchFamily="18" charset="0"/>
              </a:rPr>
              <a:t>المعاملات</a:t>
            </a:r>
            <a:endParaRPr lang="en-US" sz="1600" dirty="0">
              <a:latin typeface="Times New Roman" panose="02020603050405020304" pitchFamily="18" charset="0"/>
              <a:cs typeface="Times New Roman" panose="02020603050405020304" pitchFamily="18" charset="0"/>
            </a:endParaRPr>
          </a:p>
        </p:txBody>
      </p:sp>
      <p:pic>
        <p:nvPicPr>
          <p:cNvPr id="25" name="Picture 24">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974" y="2159331"/>
            <a:ext cx="2011695" cy="1397221"/>
          </a:xfrm>
          <a:prstGeom prst="roundRect">
            <a:avLst/>
          </a:prstGeom>
        </p:spPr>
      </p:pic>
      <p:pic>
        <p:nvPicPr>
          <p:cNvPr id="29" name="Picture 28">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23980" y="2029667"/>
            <a:ext cx="2011694" cy="1880038"/>
          </a:xfrm>
          <a:prstGeom prst="roundRect">
            <a:avLst/>
          </a:prstGeom>
        </p:spPr>
      </p:pic>
      <p:sp>
        <p:nvSpPr>
          <p:cNvPr id="37" name="Freeform: Shape 36">
            <a:extLst/>
          </p:cNvPr>
          <p:cNvSpPr/>
          <p:nvPr/>
        </p:nvSpPr>
        <p:spPr>
          <a:xfrm>
            <a:off x="7356475" y="3551238"/>
            <a:ext cx="2011363" cy="2166937"/>
          </a:xfrm>
          <a:custGeom>
            <a:avLst/>
            <a:gdLst>
              <a:gd name="connsiteX0" fmla="*/ 0 w 1547425"/>
              <a:gd name="connsiteY0" fmla="*/ 154743 h 1547425"/>
              <a:gd name="connsiteX1" fmla="*/ 154743 w 1547425"/>
              <a:gd name="connsiteY1" fmla="*/ 0 h 1547425"/>
              <a:gd name="connsiteX2" fmla="*/ 1392683 w 1547425"/>
              <a:gd name="connsiteY2" fmla="*/ 0 h 1547425"/>
              <a:gd name="connsiteX3" fmla="*/ 1547426 w 1547425"/>
              <a:gd name="connsiteY3" fmla="*/ 154743 h 1547425"/>
              <a:gd name="connsiteX4" fmla="*/ 1547425 w 1547425"/>
              <a:gd name="connsiteY4" fmla="*/ 1392683 h 1547425"/>
              <a:gd name="connsiteX5" fmla="*/ 1392682 w 1547425"/>
              <a:gd name="connsiteY5" fmla="*/ 1547426 h 1547425"/>
              <a:gd name="connsiteX6" fmla="*/ 154743 w 1547425"/>
              <a:gd name="connsiteY6" fmla="*/ 1547425 h 1547425"/>
              <a:gd name="connsiteX7" fmla="*/ 0 w 1547425"/>
              <a:gd name="connsiteY7" fmla="*/ 1392682 h 1547425"/>
              <a:gd name="connsiteX8" fmla="*/ 0 w 1547425"/>
              <a:gd name="connsiteY8" fmla="*/ 154743 h 154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425" h="1547425">
                <a:moveTo>
                  <a:pt x="0" y="154743"/>
                </a:moveTo>
                <a:cubicBezTo>
                  <a:pt x="0" y="69281"/>
                  <a:pt x="69281" y="0"/>
                  <a:pt x="154743" y="0"/>
                </a:cubicBezTo>
                <a:lnTo>
                  <a:pt x="1392683" y="0"/>
                </a:lnTo>
                <a:cubicBezTo>
                  <a:pt x="1478145" y="0"/>
                  <a:pt x="1547426" y="69281"/>
                  <a:pt x="1547426" y="154743"/>
                </a:cubicBezTo>
                <a:cubicBezTo>
                  <a:pt x="1547426" y="567390"/>
                  <a:pt x="1547425" y="980036"/>
                  <a:pt x="1547425" y="1392683"/>
                </a:cubicBezTo>
                <a:cubicBezTo>
                  <a:pt x="1547425" y="1478145"/>
                  <a:pt x="1478144" y="1547426"/>
                  <a:pt x="1392682" y="1547426"/>
                </a:cubicBezTo>
                <a:lnTo>
                  <a:pt x="154743" y="1547425"/>
                </a:lnTo>
                <a:cubicBezTo>
                  <a:pt x="69281" y="1547425"/>
                  <a:pt x="0" y="1478144"/>
                  <a:pt x="0" y="1392682"/>
                </a:cubicBezTo>
                <a:lnTo>
                  <a:pt x="0" y="154743"/>
                </a:lnTo>
                <a:close/>
              </a:path>
            </a:pathLst>
          </a:custGeom>
          <a:solidFill>
            <a:srgbClr val="87005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2003" tIns="152003" rIns="152003" bIns="152003"/>
          <a:lstStyle>
            <a:lvl1pPr defTabSz="1244600">
              <a:defRPr sz="1200">
                <a:solidFill>
                  <a:schemeClr val="tx1"/>
                </a:solidFill>
                <a:latin typeface="Times New Roman" panose="02020603050405020304" pitchFamily="18" charset="0"/>
              </a:defRPr>
            </a:lvl1pPr>
            <a:lvl2pPr marL="228600" indent="-228600" defTabSz="1244600">
              <a:defRPr sz="1200">
                <a:solidFill>
                  <a:schemeClr val="tx1"/>
                </a:solidFill>
                <a:latin typeface="Times New Roman" panose="02020603050405020304" pitchFamily="18" charset="0"/>
              </a:defRPr>
            </a:lvl2pPr>
            <a:lvl3pPr marL="1143000" indent="-228600" defTabSz="1244600">
              <a:defRPr sz="1200">
                <a:solidFill>
                  <a:schemeClr val="tx1"/>
                </a:solidFill>
                <a:latin typeface="Times New Roman" panose="02020603050405020304" pitchFamily="18" charset="0"/>
              </a:defRPr>
            </a:lvl3pPr>
            <a:lvl4pPr marL="1600200" indent="-228600" defTabSz="1244600">
              <a:defRPr sz="1200">
                <a:solidFill>
                  <a:schemeClr val="tx1"/>
                </a:solidFill>
                <a:latin typeface="Times New Roman" panose="02020603050405020304" pitchFamily="18" charset="0"/>
              </a:defRPr>
            </a:lvl4pPr>
            <a:lvl5pPr marL="2057400" indent="-228600" defTabSz="1244600">
              <a:defRPr sz="1200">
                <a:solidFill>
                  <a:schemeClr val="tx1"/>
                </a:solidFill>
                <a:latin typeface="Times New Roman" panose="02020603050405020304" pitchFamily="18" charset="0"/>
              </a:defRPr>
            </a:lvl5pPr>
            <a:lvl6pPr marL="2514600" indent="-228600" defTabSz="1244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defTabSz="1244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defTabSz="1244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defTabSz="1244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lnSpc>
                <a:spcPct val="90000"/>
              </a:lnSpc>
              <a:spcAft>
                <a:spcPct val="35000"/>
              </a:spcAft>
              <a:defRPr/>
            </a:pPr>
            <a:endParaRPr lang="en-US" altLang="en-US" sz="2800" dirty="0">
              <a:solidFill>
                <a:srgbClr val="FFFFFF"/>
              </a:solidFill>
              <a:latin typeface="Calibri" panose="020F0502020204030204" pitchFamily="34" charset="0"/>
            </a:endParaRPr>
          </a:p>
          <a:p>
            <a:pPr lvl="1" algn="r" rtl="1">
              <a:lnSpc>
                <a:spcPct val="90000"/>
              </a:lnSpc>
              <a:spcAft>
                <a:spcPct val="15000"/>
              </a:spcAft>
              <a:buFontTx/>
              <a:buChar char="•"/>
              <a:defRPr/>
            </a:pPr>
            <a:endParaRPr lang="en-US" altLang="en-US" sz="2200" dirty="0">
              <a:solidFill>
                <a:srgbClr val="FFFFFF"/>
              </a:solidFill>
              <a:latin typeface="Calibri" panose="020F0502020204030204" pitchFamily="34" charset="0"/>
            </a:endParaRPr>
          </a:p>
          <a:p>
            <a:pPr lvl="1" algn="r" rtl="1">
              <a:lnSpc>
                <a:spcPct val="90000"/>
              </a:lnSpc>
              <a:spcAft>
                <a:spcPct val="15000"/>
              </a:spcAft>
              <a:buFontTx/>
              <a:buChar char="•"/>
              <a:defRPr/>
            </a:pPr>
            <a:endParaRPr lang="en-US" altLang="en-US" sz="2200" dirty="0">
              <a:solidFill>
                <a:srgbClr val="FFFFFF"/>
              </a:solidFill>
              <a:latin typeface="Calibri" panose="020F0502020204030204" pitchFamily="34" charset="0"/>
            </a:endParaRPr>
          </a:p>
        </p:txBody>
      </p:sp>
      <p:sp>
        <p:nvSpPr>
          <p:cNvPr id="106515" name="Rectangle 37">
            <a:extLst/>
          </p:cNvPr>
          <p:cNvSpPr>
            <a:spLocks noChangeArrowheads="1"/>
          </p:cNvSpPr>
          <p:nvPr/>
        </p:nvSpPr>
        <p:spPr bwMode="auto">
          <a:xfrm>
            <a:off x="7351713" y="3584575"/>
            <a:ext cx="2047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marL="0" indent="0" algn="r" rtl="1" eaLnBrk="1" hangingPunct="1">
              <a:defRPr/>
            </a:pPr>
            <a:r>
              <a:rPr lang="ar-EG" altLang="en-US" sz="1400" dirty="0">
                <a:solidFill>
                  <a:schemeClr val="bg1"/>
                </a:solidFill>
                <a:cs typeface="Times New Roman" panose="02020603050405020304" pitchFamily="18" charset="0"/>
              </a:rPr>
              <a:t>لضوابط الرئيسية لمراجعة التنبيه هي</a:t>
            </a:r>
            <a:r>
              <a:rPr lang="ar-EG" altLang="en-US" sz="1400" dirty="0" smtClean="0">
                <a:solidFill>
                  <a:schemeClr val="bg1"/>
                </a:solidFill>
                <a:cs typeface="Times New Roman" panose="02020603050405020304" pitchFamily="18" charset="0"/>
              </a:rPr>
              <a:t>:</a:t>
            </a:r>
          </a:p>
          <a:p>
            <a:pPr marL="0" indent="0" algn="r" rtl="1" eaLnBrk="1" hangingPunct="1">
              <a:defRPr/>
            </a:pPr>
            <a:endParaRPr lang="ar-EG" altLang="en-US" sz="1400" dirty="0">
              <a:solidFill>
                <a:schemeClr val="bg1"/>
              </a:solidFill>
              <a:cs typeface="Times New Roman" panose="02020603050405020304" pitchFamily="18" charset="0"/>
            </a:endParaRP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تنبيه التحقيق / مراجعة</a:t>
            </a: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رفض / حجب وتجميد الحسابات</a:t>
            </a:r>
          </a:p>
          <a:p>
            <a:pPr marL="285750" indent="-285750" algn="r" rtl="1" eaLnBrk="1" hangingPunct="1">
              <a:buFont typeface="Arial" panose="020B0604020202020204" pitchFamily="34" charset="0"/>
              <a:buChar char="•"/>
              <a:defRPr/>
            </a:pPr>
            <a:r>
              <a:rPr lang="ar-EG" altLang="en-US" sz="1400" dirty="0">
                <a:solidFill>
                  <a:srgbClr val="E19015"/>
                </a:solidFill>
                <a:cs typeface="Times New Roman" panose="02020603050405020304" pitchFamily="18" charset="0"/>
              </a:rPr>
              <a:t>رفض / حظر وتجميد المعاملات</a:t>
            </a:r>
            <a:endParaRPr lang="en-US" altLang="en-US" sz="1400" dirty="0">
              <a:solidFill>
                <a:srgbClr val="E19015"/>
              </a:solidFill>
              <a:cs typeface="Times New Roman" panose="02020603050405020304" pitchFamily="18" charset="0"/>
            </a:endParaRPr>
          </a:p>
        </p:txBody>
      </p:sp>
      <p:sp>
        <p:nvSpPr>
          <p:cNvPr id="39" name="Rounded Rectangle 10">
            <a:extLst/>
          </p:cNvPr>
          <p:cNvSpPr/>
          <p:nvPr/>
        </p:nvSpPr>
        <p:spPr bwMode="auto">
          <a:xfrm>
            <a:off x="7319963" y="1460500"/>
            <a:ext cx="1428750" cy="647700"/>
          </a:xfrm>
          <a:prstGeom prst="roundRect">
            <a:avLst/>
          </a:prstGeom>
          <a:solidFill>
            <a:srgbClr val="0022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1" eaLnBrk="1" hangingPunct="1">
              <a:defRPr/>
            </a:pPr>
            <a:r>
              <a:rPr lang="ar-EG" sz="1600" dirty="0" smtClean="0">
                <a:latin typeface="Times New Roman" panose="02020603050405020304" pitchFamily="18" charset="0"/>
                <a:cs typeface="Times New Roman" panose="02020603050405020304" pitchFamily="18" charset="0"/>
              </a:rPr>
              <a:t>مراجعة</a:t>
            </a:r>
            <a:br>
              <a:rPr lang="ar-EG" sz="1600" dirty="0" smtClean="0">
                <a:latin typeface="Times New Roman" panose="02020603050405020304" pitchFamily="18" charset="0"/>
                <a:cs typeface="Times New Roman" panose="02020603050405020304" pitchFamily="18" charset="0"/>
              </a:rPr>
            </a:br>
            <a:r>
              <a:rPr lang="ar-EG" sz="1600" dirty="0" smtClean="0">
                <a:latin typeface="Times New Roman" panose="02020603050405020304" pitchFamily="18" charset="0"/>
                <a:cs typeface="Times New Roman" panose="02020603050405020304" pitchFamily="18" charset="0"/>
              </a:rPr>
              <a:t> التنبيه</a:t>
            </a:r>
            <a:endParaRPr lang="en-US" sz="1600" dirty="0">
              <a:latin typeface="Times New Roman" panose="02020603050405020304" pitchFamily="18" charset="0"/>
              <a:cs typeface="Times New Roman" panose="02020603050405020304" pitchFamily="18" charset="0"/>
            </a:endParaRPr>
          </a:p>
        </p:txBody>
      </p:sp>
      <p:sp>
        <p:nvSpPr>
          <p:cNvPr id="21" name="TextBox 20">
            <a:extLst/>
          </p:cNvPr>
          <p:cNvSpPr txBox="1"/>
          <p:nvPr/>
        </p:nvSpPr>
        <p:spPr>
          <a:xfrm>
            <a:off x="10120313" y="0"/>
            <a:ext cx="2759075" cy="2678113"/>
          </a:xfrm>
          <a:prstGeom prst="rect">
            <a:avLst/>
          </a:prstGeom>
          <a:solidFill>
            <a:srgbClr val="FFE699"/>
          </a:solidFill>
          <a:ln w="12700">
            <a:miter lim="400000"/>
          </a:ln>
          <a:extLst>
            <a:ext uri="{C572A759-6A51-4108-AA02-DFA0A04FC94B}"/>
          </a:extLst>
        </p:spPr>
        <p:txBody>
          <a:bodyPr lIns="45719" rIns="45719">
            <a:spAutoFit/>
          </a:bodyPr>
          <a:lstStyle/>
          <a:p>
            <a:pPr algn="r" rtl="1" eaLnBrk="1" hangingPunct="1">
              <a:defRPr b="1" u="sng"/>
            </a:pPr>
            <a:r>
              <a:rPr b="1" u="sng" dirty="0"/>
              <a:t>Viz Notes</a:t>
            </a:r>
            <a:endParaRPr lang="en-US" b="1" u="sng" dirty="0"/>
          </a:p>
          <a:p>
            <a:pPr algn="r" rtl="1" eaLnBrk="1" hangingPunct="1">
              <a:defRPr b="1" u="sng"/>
            </a:pPr>
            <a:endParaRPr b="1" u="sng" dirty="0"/>
          </a:p>
          <a:p>
            <a:pPr algn="r" rtl="1" eaLnBrk="1" hangingPunct="1">
              <a:defRPr/>
            </a:pPr>
            <a:r>
              <a:rPr lang="en-US" altLang="en-US" dirty="0">
                <a:cs typeface="Times New Roman" panose="02020603050405020304" pitchFamily="18" charset="0"/>
              </a:rPr>
              <a:t>Bullet points in yellow are clickable. </a:t>
            </a:r>
            <a:endParaRPr lang="en-US" dirty="0"/>
          </a:p>
          <a:p>
            <a:pPr marL="342900" indent="-342900" algn="r" rtl="1" eaLnBrk="1" hangingPunct="1">
              <a:buSzPct val="100000"/>
              <a:buFontTx/>
              <a:buAutoNum type="arabicPeriod"/>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a:p>
            <a:pPr algn="r" rtl="1" eaLnBrk="1" hangingPunct="1">
              <a:defRPr/>
            </a:pPr>
            <a:endParaRPr dirty="0"/>
          </a:p>
        </p:txBody>
      </p:sp>
      <p:sp>
        <p:nvSpPr>
          <p:cNvPr id="129046" name="TextBox 9"/>
          <p:cNvSpPr txBox="1">
            <a:spLocks noChangeArrowheads="1"/>
          </p:cNvSpPr>
          <p:nvPr/>
        </p:nvSpPr>
        <p:spPr bwMode="auto">
          <a:xfrm>
            <a:off x="-2973388" y="0"/>
            <a:ext cx="2759075" cy="2308324"/>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en-US" altLang="en-US" b="1" u="sng" dirty="0"/>
              <a:t>Client Feedback</a:t>
            </a:r>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endParaRPr lang="en-US" altLang="en-US" dirty="0"/>
          </a:p>
          <a:p>
            <a:pPr algn="r" rtl="1" eaLnBrk="1" hangingPunct="1"/>
            <a:r>
              <a:rPr lang="en-US" altLang="en-US" dirty="0" smtClean="0"/>
              <a:t>Wording modification. By MS (01092019).</a:t>
            </a:r>
            <a:endParaRPr lang="en-US" altLang="en-US" dirty="0"/>
          </a:p>
        </p:txBody>
      </p:sp>
      <p:sp>
        <p:nvSpPr>
          <p:cNvPr id="129047" name="Rectangle 2"/>
          <p:cNvSpPr txBox="1">
            <a:spLocks/>
          </p:cNvSpPr>
          <p:nvPr>
            <p:custDataLst>
              <p:tags r:id="rId1"/>
            </p:custDataLst>
          </p:nvPr>
        </p:nvSpPr>
        <p:spPr bwMode="auto">
          <a:xfrm>
            <a:off x="71438" y="6067425"/>
            <a:ext cx="44465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1600" b="1" i="1" dirty="0" smtClean="0">
                <a:solidFill>
                  <a:srgbClr val="C00000"/>
                </a:solidFill>
              </a:rPr>
              <a:t>اضغط على كل نقطة مظللة لمعرفة المزيد عنها.</a:t>
            </a:r>
            <a:endParaRPr lang="en-US" altLang="en-US" sz="1600" b="1" i="1" dirty="0">
              <a:solidFill>
                <a:srgbClr val="C0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12EA9589-27C7-494F-BCEF-F995327E36DE}" type="slidenum">
              <a:rPr lang="en-GB" altLang="en-US" smtClean="0"/>
              <a:pPr/>
              <a:t>63</a:t>
            </a:fld>
            <a:endParaRPr lang="en-GB" altLang="en-US" smtClean="0"/>
          </a:p>
        </p:txBody>
      </p:sp>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4" name="Rectangle 3">
            <a:extLst/>
          </p:cNvPr>
          <p:cNvSpPr/>
          <p:nvPr/>
        </p:nvSpPr>
        <p:spPr>
          <a:xfrm>
            <a:off x="68263" y="690563"/>
            <a:ext cx="9701212" cy="5786199"/>
          </a:xfrm>
          <a:prstGeom prst="rect">
            <a:avLst/>
          </a:prstGeom>
        </p:spPr>
        <p:txBody>
          <a:bodyPr>
            <a:spAutoFit/>
          </a:bodyPr>
          <a:lstStyle/>
          <a:p>
            <a:pPr algn="r" rtl="1" eaLnBrk="1" hangingPunct="1">
              <a:spcAft>
                <a:spcPts val="600"/>
              </a:spcAft>
              <a:defRPr/>
            </a:pPr>
            <a:r>
              <a:rPr lang="ar-EG" sz="1600" b="1" dirty="0" smtClean="0"/>
              <a:t>مراقبة  </a:t>
            </a:r>
            <a:r>
              <a:rPr lang="ar-EG" sz="1600" b="1" dirty="0"/>
              <a:t>العملاء - الحد الأدنى من البيانات المطلوبة</a:t>
            </a:r>
          </a:p>
          <a:p>
            <a:pPr algn="r" rtl="1" eaLnBrk="1" hangingPunct="1">
              <a:spcAft>
                <a:spcPts val="600"/>
              </a:spcAft>
              <a:defRPr/>
            </a:pPr>
            <a:r>
              <a:rPr lang="ar-EG" sz="1400" dirty="0"/>
              <a:t>البيانات التي سيتم </a:t>
            </a:r>
            <a:r>
              <a:rPr lang="ar-EG" sz="1400" dirty="0" smtClean="0"/>
              <a:t>جمعها </a:t>
            </a:r>
            <a:r>
              <a:rPr lang="ar-EG" sz="1400" dirty="0"/>
              <a:t>للعملاء والأطراف </a:t>
            </a:r>
            <a:r>
              <a:rPr lang="ar-EG" sz="1400" dirty="0" smtClean="0"/>
              <a:t>المعنية، </a:t>
            </a:r>
            <a:r>
              <a:rPr lang="ar-EG" sz="1400" dirty="0"/>
              <a:t>على سبيل المثال </a:t>
            </a:r>
            <a:r>
              <a:rPr lang="ar-EG" sz="1400" dirty="0" smtClean="0"/>
              <a:t>الوكلاء الرسميين، </a:t>
            </a:r>
            <a:r>
              <a:rPr lang="ar-EG" sz="1400" dirty="0"/>
              <a:t>والمالكين </a:t>
            </a:r>
            <a:r>
              <a:rPr lang="ar-EG" sz="1400" dirty="0" smtClean="0"/>
              <a:t>المستفيدين، والموقعين، </a:t>
            </a:r>
            <a:r>
              <a:rPr lang="ar-EG" sz="1400" dirty="0"/>
              <a:t>وحاملي بطاقات الائتمان </a:t>
            </a:r>
            <a:r>
              <a:rPr lang="ar-EG" sz="1400" dirty="0" smtClean="0"/>
              <a:t>الإضافية، </a:t>
            </a:r>
            <a:br>
              <a:rPr lang="ar-EG" sz="1400" dirty="0" smtClean="0"/>
            </a:br>
            <a:r>
              <a:rPr lang="ar-EG" sz="1400" dirty="0" smtClean="0"/>
              <a:t>والضامنين، </a:t>
            </a:r>
            <a:r>
              <a:rPr lang="ar-EG" sz="1400" dirty="0"/>
              <a:t>إلخ.</a:t>
            </a:r>
          </a:p>
          <a:p>
            <a:pPr marL="285750" indent="-285750" algn="r" rtl="1" eaLnBrk="1" hangingPunct="1">
              <a:spcAft>
                <a:spcPts val="600"/>
              </a:spcAft>
              <a:buFont typeface="Arial" panose="020B0604020202020204" pitchFamily="34" charset="0"/>
              <a:buChar char="•"/>
              <a:defRPr/>
            </a:pPr>
            <a:r>
              <a:rPr lang="ar-EG" sz="1400" dirty="0"/>
              <a:t>بالنسبة </a:t>
            </a:r>
            <a:r>
              <a:rPr lang="ar-EG" sz="1400" dirty="0" smtClean="0"/>
              <a:t>للأفراد، </a:t>
            </a:r>
            <a:r>
              <a:rPr lang="ar-EG" sz="1400" dirty="0"/>
              <a:t>الحد الأدنى للبيانات المطلوبة هو:</a:t>
            </a:r>
          </a:p>
          <a:p>
            <a:pPr algn="r" rtl="1" eaLnBrk="1" hangingPunct="1">
              <a:spcAft>
                <a:spcPts val="600"/>
              </a:spcAft>
              <a:defRPr/>
            </a:pPr>
            <a:r>
              <a:rPr lang="ar-EG" sz="1400" dirty="0"/>
              <a:t>الاسم القانوني </a:t>
            </a:r>
            <a:r>
              <a:rPr lang="ar-EG" sz="1400" dirty="0" smtClean="0"/>
              <a:t>بالكامل</a:t>
            </a:r>
            <a:endParaRPr lang="ar-EG" sz="1400" dirty="0"/>
          </a:p>
          <a:p>
            <a:pPr algn="r" rtl="1" eaLnBrk="1" hangingPunct="1">
              <a:spcAft>
                <a:spcPts val="600"/>
              </a:spcAft>
              <a:defRPr/>
            </a:pPr>
            <a:r>
              <a:rPr lang="ar-EG" sz="1400" dirty="0"/>
              <a:t>تاريخ الولادة</a:t>
            </a:r>
          </a:p>
          <a:p>
            <a:pPr algn="r" rtl="1" eaLnBrk="1" hangingPunct="1">
              <a:spcAft>
                <a:spcPts val="600"/>
              </a:spcAft>
              <a:defRPr/>
            </a:pPr>
            <a:r>
              <a:rPr lang="ar-EG" sz="1400" dirty="0" smtClean="0"/>
              <a:t>الجنسية</a:t>
            </a:r>
            <a:endParaRPr lang="ar-EG" sz="1400" dirty="0"/>
          </a:p>
          <a:p>
            <a:pPr algn="r" rtl="1" eaLnBrk="1" hangingPunct="1">
              <a:spcAft>
                <a:spcPts val="600"/>
              </a:spcAft>
              <a:defRPr/>
            </a:pPr>
            <a:r>
              <a:rPr lang="ar-EG" sz="1400" dirty="0"/>
              <a:t>المدينة وبلد الإقامة</a:t>
            </a:r>
          </a:p>
          <a:p>
            <a:pPr algn="r" rtl="1" eaLnBrk="1" hangingPunct="1">
              <a:spcAft>
                <a:spcPts val="600"/>
              </a:spcAft>
              <a:defRPr/>
            </a:pPr>
            <a:endParaRPr lang="ar-EG" sz="1400" dirty="0"/>
          </a:p>
          <a:p>
            <a:pPr marL="285750" indent="-285750" algn="r" rtl="1" eaLnBrk="1" hangingPunct="1">
              <a:spcAft>
                <a:spcPts val="600"/>
              </a:spcAft>
              <a:buFont typeface="Arial" panose="020B0604020202020204" pitchFamily="34" charset="0"/>
              <a:buChar char="•"/>
              <a:defRPr/>
            </a:pPr>
            <a:r>
              <a:rPr lang="ar-EG" sz="1400" dirty="0"/>
              <a:t>بالنسبة لحسابات </a:t>
            </a:r>
            <a:r>
              <a:rPr lang="ar-EG" sz="1400" dirty="0" smtClean="0"/>
              <a:t>الشركات، </a:t>
            </a:r>
            <a:r>
              <a:rPr lang="ar-EG" sz="1400" dirty="0"/>
              <a:t>فإن الحد الأدنى للبيانات المطلوبة هو:</a:t>
            </a:r>
          </a:p>
          <a:p>
            <a:pPr algn="r" rtl="1" eaLnBrk="1" hangingPunct="1">
              <a:spcAft>
                <a:spcPts val="600"/>
              </a:spcAft>
              <a:defRPr/>
            </a:pPr>
            <a:r>
              <a:rPr lang="ar-EG" sz="1400" dirty="0"/>
              <a:t>الاسم القانوني </a:t>
            </a:r>
            <a:r>
              <a:rPr lang="ar-EG" sz="1400" dirty="0" smtClean="0"/>
              <a:t>بالكامل</a:t>
            </a:r>
            <a:endParaRPr lang="ar-EG" sz="1400" dirty="0"/>
          </a:p>
          <a:p>
            <a:pPr algn="r" rtl="1" eaLnBrk="1" hangingPunct="1">
              <a:spcAft>
                <a:spcPts val="600"/>
              </a:spcAft>
              <a:defRPr/>
            </a:pPr>
            <a:r>
              <a:rPr lang="ar-EG" sz="1400" dirty="0" smtClean="0"/>
              <a:t>الاسم التجاري</a:t>
            </a:r>
            <a:endParaRPr lang="ar-EG" sz="1400" dirty="0"/>
          </a:p>
          <a:p>
            <a:pPr algn="r" rtl="1" eaLnBrk="1" hangingPunct="1">
              <a:spcAft>
                <a:spcPts val="600"/>
              </a:spcAft>
              <a:defRPr/>
            </a:pPr>
            <a:r>
              <a:rPr lang="ar-EG" sz="1400" dirty="0" smtClean="0"/>
              <a:t>المدينة والدولة محل مكتب التسجيل</a:t>
            </a:r>
            <a:endParaRPr lang="ar-EG" sz="1400" dirty="0"/>
          </a:p>
          <a:p>
            <a:pPr algn="r" rtl="1" eaLnBrk="1" hangingPunct="1">
              <a:spcAft>
                <a:spcPts val="600"/>
              </a:spcAft>
              <a:defRPr/>
            </a:pPr>
            <a:r>
              <a:rPr lang="ar-EG" sz="1400" dirty="0"/>
              <a:t>المدينة والدولة محل </a:t>
            </a:r>
            <a:r>
              <a:rPr lang="ar-EG" sz="1400" dirty="0" smtClean="0"/>
              <a:t>العمل </a:t>
            </a:r>
            <a:r>
              <a:rPr lang="ar-EG" sz="1400" dirty="0"/>
              <a:t>الرئيسي</a:t>
            </a:r>
          </a:p>
          <a:p>
            <a:pPr algn="r" rtl="1" eaLnBrk="1" hangingPunct="1">
              <a:spcAft>
                <a:spcPts val="600"/>
              </a:spcAft>
              <a:defRPr/>
            </a:pPr>
            <a:endParaRPr lang="ar-EG" sz="1400" dirty="0"/>
          </a:p>
          <a:p>
            <a:pPr marL="285750" indent="-285750" algn="r" rtl="1" eaLnBrk="1" hangingPunct="1">
              <a:spcAft>
                <a:spcPts val="600"/>
              </a:spcAft>
              <a:buFont typeface="Arial" panose="020B0604020202020204" pitchFamily="34" charset="0"/>
              <a:buChar char="•"/>
              <a:defRPr/>
            </a:pPr>
            <a:r>
              <a:rPr lang="ar-EG" sz="1400" dirty="0" smtClean="0"/>
              <a:t>تهيئة العملاء</a:t>
            </a:r>
            <a:endParaRPr lang="ar-EG" sz="1400" dirty="0"/>
          </a:p>
          <a:p>
            <a:pPr algn="r" rtl="1" eaLnBrk="1" hangingPunct="1">
              <a:spcAft>
                <a:spcPts val="600"/>
              </a:spcAft>
              <a:defRPr/>
            </a:pPr>
            <a:r>
              <a:rPr lang="ar-EG" sz="1400" dirty="0"/>
              <a:t>يجب إجراء الفحص وإلغاء التنبيه قبل تقديم أي فائدة مالية.</a:t>
            </a:r>
          </a:p>
          <a:p>
            <a:pPr algn="r" rtl="1" eaLnBrk="1" hangingPunct="1">
              <a:spcAft>
                <a:spcPts val="600"/>
              </a:spcAft>
              <a:defRPr/>
            </a:pPr>
            <a:endParaRPr lang="ar-EG" sz="1400" dirty="0"/>
          </a:p>
          <a:p>
            <a:pPr marL="285750" indent="-285750" algn="r" rtl="1" eaLnBrk="1" hangingPunct="1">
              <a:spcAft>
                <a:spcPts val="600"/>
              </a:spcAft>
              <a:buFont typeface="Arial" panose="020B0604020202020204" pitchFamily="34" charset="0"/>
              <a:buChar char="•"/>
              <a:defRPr/>
            </a:pPr>
            <a:r>
              <a:rPr lang="ar-EG" sz="1400" dirty="0" smtClean="0"/>
              <a:t>التغيير الدوري /المستمر</a:t>
            </a:r>
            <a:endParaRPr lang="ar-EG" sz="1400" dirty="0"/>
          </a:p>
          <a:p>
            <a:pPr algn="r" rtl="1" eaLnBrk="1" hangingPunct="1">
              <a:spcAft>
                <a:spcPts val="600"/>
              </a:spcAft>
              <a:defRPr/>
            </a:pPr>
            <a:r>
              <a:rPr lang="ar-EG" sz="1400" dirty="0" smtClean="0"/>
              <a:t>وهذا يحدث عندما </a:t>
            </a:r>
            <a:r>
              <a:rPr lang="ar-EG" sz="1400" dirty="0"/>
              <a:t>يتم تغيير بيانات العميل على سبيل المثال العنوان أو الاسم أو ما إلى ذلك أو عند تحديث قوائم مراقبة العقوبات.</a:t>
            </a:r>
            <a:endParaRPr lang="en-US" sz="1400" dirty="0"/>
          </a:p>
        </p:txBody>
      </p:sp>
      <p:sp>
        <p:nvSpPr>
          <p:cNvPr id="131078" name="TextBox 9"/>
          <p:cNvSpPr txBox="1">
            <a:spLocks noChangeArrowheads="1"/>
          </p:cNvSpPr>
          <p:nvPr/>
        </p:nvSpPr>
        <p:spPr bwMode="auto">
          <a:xfrm>
            <a:off x="-2973388" y="0"/>
            <a:ext cx="2759075" cy="2308324"/>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smtClean="0"/>
              <a:t>Wording modification. By MS (01092019).</a:t>
            </a:r>
            <a:endParaRPr lang="en-US" altLang="en-US" dirty="0"/>
          </a:p>
        </p:txBody>
      </p:sp>
      <p:sp>
        <p:nvSpPr>
          <p:cNvPr id="7" name="Rectangle 8">
            <a:extLst/>
          </p:cNvPr>
          <p:cNvSpPr txBox="1">
            <a:spLocks/>
          </p:cNvSpPr>
          <p:nvPr/>
        </p:nvSpPr>
        <p:spPr>
          <a:xfrm>
            <a:off x="68263" y="185738"/>
            <a:ext cx="9550400"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lgn="r" rtl="1">
              <a:defRPr/>
            </a:pPr>
            <a:r>
              <a:rPr lang="ar-EG" altLang="en-US" sz="2000" b="1" kern="0" dirty="0" smtClean="0">
                <a:solidFill>
                  <a:schemeClr val="tx1"/>
                </a:solidFill>
              </a:rPr>
              <a:t>شاشة منبثقة</a:t>
            </a:r>
            <a:endParaRPr lang="en-GB" altLang="en-US" sz="2000" b="1" kern="0" dirty="0">
              <a:solidFill>
                <a:schemeClr val="tx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2E635BF-6F60-4436-829E-DFC016C1A5AF}" type="slidenum">
              <a:rPr lang="en-GB" altLang="en-US" smtClean="0"/>
              <a:pPr/>
              <a:t>64</a:t>
            </a:fld>
            <a:endParaRPr lang="en-GB" altLang="en-US" smtClean="0"/>
          </a:p>
        </p:txBody>
      </p:sp>
      <p:sp>
        <p:nvSpPr>
          <p:cNvPr id="3" name="Rectangle 8">
            <a:extLst/>
          </p:cNvPr>
          <p:cNvSpPr txBox="1">
            <a:spLocks/>
          </p:cNvSpPr>
          <p:nvPr/>
        </p:nvSpPr>
        <p:spPr>
          <a:xfrm>
            <a:off x="68263" y="185738"/>
            <a:ext cx="9331325"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defRPr/>
            </a:pPr>
            <a:r>
              <a:rPr lang="en-GB" altLang="en-US" kern="0" dirty="0"/>
              <a:t/>
            </a:r>
            <a:br>
              <a:rPr lang="en-GB" altLang="en-US" kern="0" dirty="0"/>
            </a:br>
            <a:endParaRPr lang="en-GB" altLang="en-US" sz="1400" kern="0" dirty="0">
              <a:solidFill>
                <a:schemeClr val="tx1"/>
              </a:solidFill>
            </a:endParaRPr>
          </a:p>
        </p:txBody>
      </p:sp>
      <p:sp>
        <p:nvSpPr>
          <p:cNvPr id="4" name="Rectangle 3">
            <a:extLst/>
          </p:cNvPr>
          <p:cNvSpPr/>
          <p:nvPr/>
        </p:nvSpPr>
        <p:spPr>
          <a:xfrm>
            <a:off x="68263" y="609600"/>
            <a:ext cx="9701212" cy="4108817"/>
          </a:xfrm>
          <a:prstGeom prst="rect">
            <a:avLst/>
          </a:prstGeom>
        </p:spPr>
        <p:txBody>
          <a:bodyPr>
            <a:spAutoFit/>
          </a:bodyPr>
          <a:lstStyle/>
          <a:p>
            <a:pPr algn="r" rtl="1" eaLnBrk="1" hangingPunct="1">
              <a:spcAft>
                <a:spcPts val="600"/>
              </a:spcAft>
              <a:buClr>
                <a:srgbClr val="960000"/>
              </a:buClr>
              <a:buFont typeface="Times New Roman" panose="02020603050405020304" pitchFamily="18" charset="0"/>
              <a:buNone/>
              <a:defRPr/>
            </a:pPr>
            <a:r>
              <a:rPr lang="ar-EG" altLang="en-US" sz="1400" b="1" dirty="0" smtClean="0"/>
              <a:t>فيما </a:t>
            </a:r>
            <a:r>
              <a:rPr lang="ar-EG" altLang="en-US" sz="1400" b="1" dirty="0"/>
              <a:t>يلي الأنواع المختلفة للمعاملات النقدية والعناصر التي يجب فحصها لكل نوع:</a:t>
            </a:r>
          </a:p>
          <a:p>
            <a:pPr marL="285750" indent="-285750" algn="r" rtl="1" eaLnBrk="1" hangingPunct="1">
              <a:spcAft>
                <a:spcPts val="600"/>
              </a:spcAft>
              <a:buClr>
                <a:srgbClr val="960000"/>
              </a:buClr>
              <a:buFont typeface="Arial" panose="020B0604020202020204" pitchFamily="34" charset="0"/>
              <a:buChar char="•"/>
              <a:defRPr/>
            </a:pPr>
            <a:r>
              <a:rPr lang="ar-EG" altLang="en-US" sz="1400" b="1" dirty="0"/>
              <a:t>التحويلات البنكية الدولية</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smtClean="0"/>
              <a:t>سويفت إم تي (</a:t>
            </a:r>
            <a:r>
              <a:rPr lang="en-US" altLang="en-US" sz="1400" b="1" dirty="0" smtClean="0"/>
              <a:t>SWIFT MT: </a:t>
            </a:r>
            <a:r>
              <a:rPr lang="en-US" altLang="en-US" sz="1400" b="1" dirty="0"/>
              <a:t>103 </a:t>
            </a:r>
            <a:r>
              <a:rPr lang="ar-EG" altLang="en-US" sz="1400" b="1" dirty="0" smtClean="0"/>
              <a:t>)</a:t>
            </a:r>
            <a:r>
              <a:rPr lang="en-US" altLang="en-US" sz="1400" b="1" dirty="0" smtClean="0"/>
              <a:t>، </a:t>
            </a:r>
            <a:r>
              <a:rPr lang="en-US" altLang="en-US" sz="1400" b="1" dirty="0"/>
              <a:t>199 ، 202 ، </a:t>
            </a:r>
            <a:r>
              <a:rPr lang="ar-EG" altLang="en-US" sz="1400" b="1" dirty="0"/>
              <a:t>إلخ.</a:t>
            </a:r>
          </a:p>
          <a:p>
            <a:pPr marL="285750" indent="-285750" algn="r" rtl="1" eaLnBrk="1" hangingPunct="1">
              <a:spcAft>
                <a:spcPts val="600"/>
              </a:spcAft>
              <a:buClr>
                <a:srgbClr val="960000"/>
              </a:buClr>
              <a:buFont typeface="Arial" panose="020B0604020202020204" pitchFamily="34" charset="0"/>
              <a:buChar char="•"/>
              <a:defRPr/>
            </a:pPr>
            <a:r>
              <a:rPr lang="ar-EG" altLang="en-US" sz="1400" b="1" dirty="0"/>
              <a:t>تمويل التجارة:</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smtClean="0"/>
              <a:t>سويفت إم تي 7</a:t>
            </a:r>
            <a:r>
              <a:rPr lang="en-US" altLang="en-US" sz="1400" b="1" dirty="0" smtClean="0"/>
              <a:t>XX</a:t>
            </a:r>
            <a:r>
              <a:rPr lang="ar-EG" altLang="en-US" sz="1400" b="1" dirty="0" smtClean="0"/>
              <a:t>(</a:t>
            </a:r>
            <a:r>
              <a:rPr lang="en-US" altLang="en-US" sz="1400" b="1" dirty="0" smtClean="0"/>
              <a:t>SWIFT </a:t>
            </a:r>
            <a:r>
              <a:rPr lang="en-US" altLang="en-US" sz="1400" b="1" dirty="0"/>
              <a:t>MT 7xx </a:t>
            </a:r>
            <a:r>
              <a:rPr lang="ar-EG" altLang="en-US" sz="1400" b="1" dirty="0" smtClean="0"/>
              <a:t>)</a:t>
            </a:r>
            <a:r>
              <a:rPr lang="en-US" altLang="en-US" sz="1400" b="1" dirty="0" smtClean="0"/>
              <a:t>، </a:t>
            </a:r>
            <a:r>
              <a:rPr lang="ar-EG" altLang="en-US" sz="1400" b="1" dirty="0" smtClean="0"/>
              <a:t>إلخ...</a:t>
            </a:r>
            <a:endParaRPr lang="ar-EG" altLang="en-US" sz="1400" b="1" dirty="0"/>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خطاب اعتماد</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مجموعة وثائقية</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ضمانات</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تصدير</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قروض الاستيراد</a:t>
            </a:r>
          </a:p>
          <a:p>
            <a:pPr marL="285750" indent="-285750" algn="r" rtl="1" eaLnBrk="1" hangingPunct="1">
              <a:spcAft>
                <a:spcPts val="600"/>
              </a:spcAft>
              <a:buClr>
                <a:srgbClr val="960000"/>
              </a:buClr>
              <a:buFont typeface="Arial" panose="020B0604020202020204" pitchFamily="34" charset="0"/>
              <a:buChar char="•"/>
              <a:defRPr/>
            </a:pPr>
            <a:r>
              <a:rPr lang="ar-EG" altLang="en-US" sz="1400" b="1" dirty="0"/>
              <a:t>الحوالات المصرفية:</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الشيكات الدولية</a:t>
            </a:r>
          </a:p>
          <a:p>
            <a:pPr marL="742950" lvl="1" indent="-285750" algn="r" rtl="1" eaLnBrk="1" hangingPunct="1">
              <a:spcAft>
                <a:spcPts val="600"/>
              </a:spcAft>
              <a:buClr>
                <a:srgbClr val="960000"/>
              </a:buClr>
              <a:buFont typeface="Wingdings" panose="05000000000000000000" pitchFamily="2" charset="2"/>
              <a:buChar char="§"/>
              <a:defRPr/>
            </a:pPr>
            <a:r>
              <a:rPr lang="ar-EG" altLang="en-US" sz="1400" b="1" dirty="0"/>
              <a:t>الشيكات السياحية</a:t>
            </a:r>
          </a:p>
          <a:p>
            <a:pPr marL="285750" indent="-285750" algn="r" rtl="1" eaLnBrk="1" hangingPunct="1">
              <a:spcAft>
                <a:spcPts val="600"/>
              </a:spcAft>
              <a:buClr>
                <a:srgbClr val="960000"/>
              </a:buClr>
              <a:buFont typeface="Arial" panose="020B0604020202020204" pitchFamily="34" charset="0"/>
              <a:buChar char="•"/>
              <a:defRPr/>
            </a:pPr>
            <a:r>
              <a:rPr lang="ar-EG" altLang="en-US" sz="1400" b="1" dirty="0"/>
              <a:t>مشروع وتمويل منظم مثل قروض النقابة</a:t>
            </a:r>
            <a:endParaRPr lang="en-US" dirty="0"/>
          </a:p>
        </p:txBody>
      </p:sp>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33126"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7" name="Rectangle 8">
            <a:extLst/>
          </p:cNvPr>
          <p:cNvSpPr txBox="1">
            <a:spLocks/>
          </p:cNvSpPr>
          <p:nvPr/>
        </p:nvSpPr>
        <p:spPr>
          <a:xfrm>
            <a:off x="68263" y="185738"/>
            <a:ext cx="9550400"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lgn="r" rtl="1">
              <a:defRPr/>
            </a:pPr>
            <a:r>
              <a:rPr lang="ar-EG" altLang="en-US" sz="2000" b="1" kern="0" dirty="0" smtClean="0">
                <a:solidFill>
                  <a:schemeClr val="tx1"/>
                </a:solidFill>
              </a:rPr>
              <a:t>شاشة منبثقة</a:t>
            </a:r>
            <a:endParaRPr lang="en-GB" altLang="en-US" sz="2000" b="1" kern="0" dirty="0">
              <a:solidFill>
                <a:schemeClr val="tx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D47D8925-AB01-4809-8CBD-EFD32B9F7118}" type="slidenum">
              <a:rPr lang="en-GB" altLang="en-US" smtClean="0"/>
              <a:pPr/>
              <a:t>65</a:t>
            </a:fld>
            <a:endParaRPr lang="en-GB" altLang="en-US" smtClean="0"/>
          </a:p>
        </p:txBody>
      </p:sp>
      <p:sp>
        <p:nvSpPr>
          <p:cNvPr id="3" name="Rectangle 8">
            <a:extLst/>
          </p:cNvPr>
          <p:cNvSpPr txBox="1">
            <a:spLocks/>
          </p:cNvSpPr>
          <p:nvPr/>
        </p:nvSpPr>
        <p:spPr>
          <a:xfrm>
            <a:off x="68263" y="185738"/>
            <a:ext cx="9550400"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lgn="r" rtl="1">
              <a:defRPr/>
            </a:pPr>
            <a:r>
              <a:rPr lang="ar-EG" altLang="en-US" sz="2000" b="1" kern="0" dirty="0" smtClean="0">
                <a:solidFill>
                  <a:schemeClr val="tx1"/>
                </a:solidFill>
              </a:rPr>
              <a:t>شاشة منبثقة</a:t>
            </a:r>
            <a:endParaRPr lang="en-GB" altLang="en-US" sz="2000" b="1" kern="0" dirty="0">
              <a:solidFill>
                <a:schemeClr val="tx1"/>
              </a:solidFill>
            </a:endParaRPr>
          </a:p>
        </p:txBody>
      </p:sp>
      <p:sp>
        <p:nvSpPr>
          <p:cNvPr id="4" name="Rectangle 3">
            <a:extLst/>
          </p:cNvPr>
          <p:cNvSpPr/>
          <p:nvPr/>
        </p:nvSpPr>
        <p:spPr>
          <a:xfrm>
            <a:off x="68263" y="609600"/>
            <a:ext cx="9701212" cy="3816429"/>
          </a:xfrm>
          <a:prstGeom prst="rect">
            <a:avLst/>
          </a:prstGeom>
        </p:spPr>
        <p:txBody>
          <a:bodyPr>
            <a:spAutoFit/>
          </a:bodyPr>
          <a:lstStyle/>
          <a:p>
            <a:pPr algn="r" rtl="1" eaLnBrk="1" hangingPunct="1">
              <a:spcAft>
                <a:spcPts val="600"/>
              </a:spcAft>
              <a:buClr>
                <a:srgbClr val="960000"/>
              </a:buClr>
              <a:defRPr/>
            </a:pPr>
            <a:r>
              <a:rPr lang="ar-EG" sz="1400" b="1" dirty="0"/>
              <a:t>البيانات المطلوبة الحد الأدنى - المعاملات عبر الحدود</a:t>
            </a:r>
          </a:p>
          <a:p>
            <a:pPr algn="r" rtl="1" eaLnBrk="1" hangingPunct="1">
              <a:spcAft>
                <a:spcPts val="600"/>
              </a:spcAft>
              <a:buClr>
                <a:srgbClr val="960000"/>
              </a:buClr>
              <a:defRPr/>
            </a:pPr>
            <a:r>
              <a:rPr lang="ar-EG" sz="1400" b="1" dirty="0"/>
              <a:t>فيما يلي تفاصيل البيانات المطلوبة لأنواع التحويلات المالية المحددة:</a:t>
            </a:r>
          </a:p>
          <a:p>
            <a:pPr algn="r" rtl="1" eaLnBrk="1" hangingPunct="1">
              <a:spcAft>
                <a:spcPts val="600"/>
              </a:spcAft>
              <a:buClr>
                <a:srgbClr val="960000"/>
              </a:buClr>
              <a:defRPr/>
            </a:pPr>
            <a:r>
              <a:rPr lang="ar-EG" sz="1400" b="1" dirty="0"/>
              <a:t>تشمل التحويلات البنكية </a:t>
            </a:r>
            <a:r>
              <a:rPr lang="ar-EG" sz="1400" b="1" dirty="0" smtClean="0"/>
              <a:t>الدولية</a:t>
            </a:r>
            <a:r>
              <a:rPr lang="ar-EG" sz="1400" b="1" dirty="0"/>
              <a:t> </a:t>
            </a:r>
            <a:r>
              <a:rPr lang="ar-EG" sz="1400" b="1" dirty="0" smtClean="0"/>
              <a:t>سويفت (</a:t>
            </a:r>
            <a:r>
              <a:rPr lang="en-US" sz="1400" b="1" dirty="0" smtClean="0"/>
              <a:t>SWIFT</a:t>
            </a:r>
            <a:r>
              <a:rPr lang="ar-EG" sz="1400" b="1" dirty="0" smtClean="0"/>
              <a:t>) </a:t>
            </a:r>
            <a:r>
              <a:rPr lang="en-US" sz="1400" b="1" dirty="0" smtClean="0"/>
              <a:t>)</a:t>
            </a:r>
            <a:r>
              <a:rPr lang="ar-EG" sz="1400" b="1" dirty="0" smtClean="0"/>
              <a:t>نوع </a:t>
            </a:r>
            <a:r>
              <a:rPr lang="ar-EG" sz="1400" b="1" dirty="0"/>
              <a:t>الرسالة بالكامل)</a:t>
            </a:r>
          </a:p>
          <a:p>
            <a:pPr algn="r" rtl="1" eaLnBrk="1" hangingPunct="1">
              <a:spcAft>
                <a:spcPts val="600"/>
              </a:spcAft>
              <a:buClr>
                <a:srgbClr val="960000"/>
              </a:buClr>
              <a:defRPr/>
            </a:pPr>
            <a:r>
              <a:rPr lang="ar-EG" sz="1400" b="1" dirty="0"/>
              <a:t>تمويل التجارة:</a:t>
            </a:r>
          </a:p>
          <a:p>
            <a:pPr algn="r" rtl="1" eaLnBrk="1" hangingPunct="1">
              <a:spcAft>
                <a:spcPts val="600"/>
              </a:spcAft>
              <a:buClr>
                <a:srgbClr val="960000"/>
              </a:buClr>
              <a:defRPr/>
            </a:pPr>
            <a:r>
              <a:rPr lang="ar-EG" sz="1400" b="1" dirty="0"/>
              <a:t>سويفت (</a:t>
            </a:r>
            <a:r>
              <a:rPr lang="en-US" sz="1400" b="1" dirty="0"/>
              <a:t>SWIFT</a:t>
            </a:r>
            <a:r>
              <a:rPr lang="ar-EG" sz="1400" b="1" dirty="0" smtClean="0"/>
              <a:t>): </a:t>
            </a:r>
            <a:r>
              <a:rPr lang="en-US" sz="1400" b="1" dirty="0"/>
              <a:t>)</a:t>
            </a:r>
            <a:r>
              <a:rPr lang="ar-EG" sz="1400" b="1" dirty="0"/>
              <a:t>نوع الرسالة بالكامل)</a:t>
            </a:r>
          </a:p>
          <a:p>
            <a:pPr algn="r" rtl="1" eaLnBrk="1" hangingPunct="1">
              <a:spcAft>
                <a:spcPts val="600"/>
              </a:spcAft>
              <a:buClr>
                <a:srgbClr val="960000"/>
              </a:buClr>
              <a:defRPr/>
            </a:pPr>
            <a:r>
              <a:rPr lang="ar-EG" sz="1400" b="1" dirty="0"/>
              <a:t>الفواتير التجارية</a:t>
            </a:r>
          </a:p>
          <a:p>
            <a:pPr algn="r" rtl="1" eaLnBrk="1" hangingPunct="1">
              <a:spcAft>
                <a:spcPts val="600"/>
              </a:spcAft>
              <a:buClr>
                <a:srgbClr val="960000"/>
              </a:buClr>
              <a:defRPr/>
            </a:pPr>
            <a:r>
              <a:rPr lang="ar-EG" sz="1400" b="1" dirty="0"/>
              <a:t>فاتورة الهبوط</a:t>
            </a:r>
          </a:p>
          <a:p>
            <a:pPr algn="r" rtl="1" eaLnBrk="1" hangingPunct="1">
              <a:spcAft>
                <a:spcPts val="600"/>
              </a:spcAft>
              <a:buClr>
                <a:srgbClr val="960000"/>
              </a:buClr>
              <a:defRPr/>
            </a:pPr>
            <a:r>
              <a:rPr lang="ar-EG" sz="1400" b="1" dirty="0"/>
              <a:t>شهادة الشحن</a:t>
            </a:r>
          </a:p>
          <a:p>
            <a:pPr algn="r" rtl="1" eaLnBrk="1" hangingPunct="1">
              <a:spcAft>
                <a:spcPts val="600"/>
              </a:spcAft>
              <a:buClr>
                <a:srgbClr val="960000"/>
              </a:buClr>
              <a:defRPr/>
            </a:pPr>
            <a:r>
              <a:rPr lang="ar-EG" sz="1400" b="1" dirty="0" smtClean="0"/>
              <a:t>إلخ...</a:t>
            </a:r>
            <a:endParaRPr lang="ar-EG" sz="1400" b="1" dirty="0"/>
          </a:p>
          <a:p>
            <a:pPr algn="r" rtl="1" eaLnBrk="1" hangingPunct="1">
              <a:spcAft>
                <a:spcPts val="600"/>
              </a:spcAft>
              <a:buClr>
                <a:srgbClr val="960000"/>
              </a:buClr>
              <a:defRPr/>
            </a:pPr>
            <a:r>
              <a:rPr lang="ar-EG" sz="1400" b="1" dirty="0"/>
              <a:t>الحوالات المصرفية:</a:t>
            </a:r>
          </a:p>
          <a:p>
            <a:pPr algn="r" rtl="1" eaLnBrk="1" hangingPunct="1">
              <a:spcAft>
                <a:spcPts val="600"/>
              </a:spcAft>
              <a:buClr>
                <a:srgbClr val="960000"/>
              </a:buClr>
              <a:defRPr/>
            </a:pPr>
            <a:r>
              <a:rPr lang="ar-EG" sz="1400" b="1" dirty="0"/>
              <a:t>شيكات دولية </a:t>
            </a:r>
            <a:r>
              <a:rPr lang="ar-EG" sz="1400" b="1" dirty="0" smtClean="0"/>
              <a:t>(البنك المصدّر، </a:t>
            </a:r>
            <a:r>
              <a:rPr lang="ar-EG" sz="1400" b="1" dirty="0"/>
              <a:t>موقع الفرع ، اسم المرسل ، </a:t>
            </a:r>
            <a:r>
              <a:rPr lang="ar-EG" sz="1400" b="1" dirty="0" smtClean="0"/>
              <a:t>إلخ...)</a:t>
            </a:r>
            <a:endParaRPr lang="ar-EG" sz="1400" b="1" dirty="0"/>
          </a:p>
          <a:p>
            <a:pPr algn="r" rtl="1" eaLnBrk="1" hangingPunct="1">
              <a:spcAft>
                <a:spcPts val="600"/>
              </a:spcAft>
              <a:buClr>
                <a:srgbClr val="960000"/>
              </a:buClr>
              <a:defRPr/>
            </a:pPr>
            <a:r>
              <a:rPr lang="ar-EG" sz="1400" b="1" dirty="0"/>
              <a:t>شيكات المسافرين (المصدر ، الموقع ، </a:t>
            </a:r>
            <a:r>
              <a:rPr lang="ar-EG" sz="1400" b="1" dirty="0" smtClean="0"/>
              <a:t>إلخ...)</a:t>
            </a:r>
            <a:endParaRPr lang="ar-EG" sz="1400" b="1" dirty="0"/>
          </a:p>
          <a:p>
            <a:pPr algn="r" rtl="1" eaLnBrk="1" hangingPunct="1">
              <a:spcAft>
                <a:spcPts val="600"/>
              </a:spcAft>
              <a:buClr>
                <a:srgbClr val="960000"/>
              </a:buClr>
              <a:defRPr/>
            </a:pPr>
            <a:r>
              <a:rPr lang="ar-EG" sz="1400" b="1" dirty="0"/>
              <a:t>يتضمن المشروع والتمويل المهيكل قروض النقابة (مقدم الطلب ، غرض القرض ، إلخ)</a:t>
            </a:r>
            <a:endParaRPr lang="en-US" sz="1400" dirty="0"/>
          </a:p>
        </p:txBody>
      </p:sp>
      <p:sp>
        <p:nvSpPr>
          <p:cNvPr id="5" name="TextBox 4">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135174" name="TextBox 9"/>
          <p:cNvSpPr txBox="1">
            <a:spLocks noChangeArrowheads="1"/>
          </p:cNvSpPr>
          <p:nvPr/>
        </p:nvSpPr>
        <p:spPr bwMode="auto">
          <a:xfrm>
            <a:off x="-2973388" y="0"/>
            <a:ext cx="2759075" cy="2308324"/>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dirty="0"/>
              <a:t>Client Feedback</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smtClean="0"/>
              <a:t>Wording modification. By MS (01092019)</a:t>
            </a:r>
            <a:endParaRPr lang="en-US"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A7FB4D6-1798-49BB-B307-2387C3BEAAEC}" type="slidenum">
              <a:rPr lang="en-GB" altLang="en-US" smtClean="0"/>
              <a:pPr/>
              <a:t>66</a:t>
            </a:fld>
            <a:endParaRPr lang="en-GB" altLang="en-US" smtClean="0"/>
          </a:p>
        </p:txBody>
      </p:sp>
      <p:sp>
        <p:nvSpPr>
          <p:cNvPr id="137219" name="Rectangle 8"/>
          <p:cNvSpPr txBox="1">
            <a:spLocks/>
          </p:cNvSpPr>
          <p:nvPr/>
        </p:nvSpPr>
        <p:spPr bwMode="auto">
          <a:xfrm>
            <a:off x="22225" y="185738"/>
            <a:ext cx="9331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2200" b="1">
                <a:solidFill>
                  <a:schemeClr val="tx2"/>
                </a:solidFill>
              </a:rPr>
              <a:t>Topic 6: Assessment</a:t>
            </a:r>
            <a:r>
              <a:rPr lang="en-GB" altLang="en-US" sz="2200" b="1">
                <a:solidFill>
                  <a:schemeClr val="tx2"/>
                </a:solidFill>
              </a:rPr>
              <a:t/>
            </a:r>
            <a:br>
              <a:rPr lang="en-GB" altLang="en-US" sz="2200" b="1">
                <a:solidFill>
                  <a:schemeClr val="tx2"/>
                </a:solidFill>
              </a:rPr>
            </a:br>
            <a:endParaRPr lang="en-GB" altLang="en-US" sz="1400" b="1"/>
          </a:p>
        </p:txBody>
      </p:sp>
      <p:pic>
        <p:nvPicPr>
          <p:cNvPr id="1372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088"/>
            <a:ext cx="988377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Box 8"/>
          <p:cNvSpPr txBox="1">
            <a:spLocks noChangeArrowheads="1"/>
          </p:cNvSpPr>
          <p:nvPr/>
        </p:nvSpPr>
        <p:spPr bwMode="auto">
          <a:xfrm>
            <a:off x="1039813" y="1990724"/>
            <a:ext cx="7662862" cy="548640"/>
          </a:xfrm>
          <a:prstGeom prst="rect">
            <a:avLst/>
          </a:prstGeom>
          <a:solidFill>
            <a:srgbClr val="DBD7D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بما أنك لقد قمت باستكمال وحدة الوعي بالعقوبات، فقد حان الوقت للتقييم. يتكون هذا التقييم من 10 أسئلة اختيار من متعدد</a:t>
            </a:r>
          </a:p>
        </p:txBody>
      </p:sp>
      <p:sp>
        <p:nvSpPr>
          <p:cNvPr id="2" name="TextBox 1"/>
          <p:cNvSpPr txBox="1"/>
          <p:nvPr/>
        </p:nvSpPr>
        <p:spPr>
          <a:xfrm>
            <a:off x="1039813" y="2539364"/>
            <a:ext cx="7504112" cy="1815882"/>
          </a:xfrm>
          <a:prstGeom prst="rect">
            <a:avLst/>
          </a:prstGeom>
          <a:solidFill>
            <a:srgbClr val="DAD7D1"/>
          </a:solidFill>
        </p:spPr>
        <p:txBody>
          <a:bodyPr wrap="square" rtlCol="0">
            <a:spAutoFit/>
          </a:bodyPr>
          <a:lstStyle/>
          <a:p>
            <a:pPr marL="171450" indent="-171450" algn="r" rtl="1">
              <a:buFont typeface="Wingdings" panose="05000000000000000000" pitchFamily="2" charset="2"/>
              <a:buChar char="§"/>
            </a:pPr>
            <a:r>
              <a:rPr lang="ar-EG" sz="1600" dirty="0" smtClean="0"/>
              <a:t>درجة اجتياز الاختبار هي 80 في المية</a:t>
            </a:r>
          </a:p>
          <a:p>
            <a:pPr marL="171450" indent="-171450" algn="r" rtl="1">
              <a:buFont typeface="Wingdings" panose="05000000000000000000" pitchFamily="2" charset="2"/>
              <a:buChar char="§"/>
            </a:pPr>
            <a:r>
              <a:rPr lang="ar-EG" sz="1600" dirty="0" smtClean="0"/>
              <a:t>كل سؤال يغطي نقطة واحدة فقط</a:t>
            </a:r>
          </a:p>
          <a:p>
            <a:pPr marL="171450" indent="-171450" algn="r" rtl="1">
              <a:buFont typeface="Wingdings" panose="05000000000000000000" pitchFamily="2" charset="2"/>
              <a:buChar char="§"/>
            </a:pPr>
            <a:r>
              <a:rPr lang="ar-EG" sz="1600" dirty="0" smtClean="0"/>
              <a:t>لا توجد درجات بالسالب</a:t>
            </a:r>
          </a:p>
          <a:p>
            <a:pPr marL="171450" indent="-171450" algn="r" rtl="1">
              <a:buFont typeface="Wingdings" panose="05000000000000000000" pitchFamily="2" charset="2"/>
              <a:buChar char="§"/>
            </a:pPr>
            <a:endParaRPr lang="ar-EG" sz="1600" dirty="0"/>
          </a:p>
          <a:p>
            <a:pPr algn="r" rtl="1"/>
            <a:r>
              <a:rPr lang="ar-EG" sz="1600" dirty="0" smtClean="0"/>
              <a:t>للبدء اضغط الزر </a:t>
            </a:r>
            <a:r>
              <a:rPr lang="en-US" sz="1600" b="1" dirty="0" smtClean="0"/>
              <a:t>Start</a:t>
            </a:r>
            <a:r>
              <a:rPr lang="ar-EG" sz="1600" dirty="0" smtClean="0"/>
              <a:t> </a:t>
            </a:r>
          </a:p>
          <a:p>
            <a:pPr algn="r" rtl="1"/>
            <a:r>
              <a:rPr lang="ar-EG" sz="1600" dirty="0" smtClean="0"/>
              <a:t>نتمنى لكم كل التوفيق</a:t>
            </a:r>
          </a:p>
          <a:p>
            <a:pPr marL="171450" indent="-171450" algn="r" rtl="1">
              <a:buFont typeface="Wingdings" panose="05000000000000000000" pitchFamily="2" charset="2"/>
              <a:buChar char="§"/>
            </a:pPr>
            <a:endParaRPr lang="en-US" sz="16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65FF4355-A51F-4B52-BDB1-15FD5EC38FB8}" type="slidenum">
              <a:rPr lang="en-US" altLang="en-US" smtClean="0"/>
              <a:pPr/>
              <a:t>67</a:t>
            </a:fld>
            <a:endParaRPr lang="en-US" altLang="en-US" smtClean="0"/>
          </a:p>
        </p:txBody>
      </p:sp>
      <p:sp>
        <p:nvSpPr>
          <p:cNvPr id="3" name="Rectangle 2">
            <a:extLst/>
          </p:cNvPr>
          <p:cNvSpPr/>
          <p:nvPr/>
        </p:nvSpPr>
        <p:spPr>
          <a:xfrm>
            <a:off x="26988" y="0"/>
            <a:ext cx="9852025" cy="307975"/>
          </a:xfrm>
          <a:prstGeom prst="rect">
            <a:avLst/>
          </a:prstGeom>
          <a:solidFill>
            <a:schemeClr val="bg1">
              <a:lumMod val="95000"/>
            </a:schemeClr>
          </a:solidFill>
        </p:spPr>
        <p:txBody>
          <a:bodyPr>
            <a:spAutoFit/>
          </a:bodyPr>
          <a:lstStyle/>
          <a:p>
            <a:pPr algn="r" rtl="1">
              <a:defRPr/>
            </a:pPr>
            <a:r>
              <a:rPr lang="ar-EG" sz="1400" b="1" dirty="0" smtClean="0"/>
              <a:t>راجع استطلاع الرأي في ملف </a:t>
            </a:r>
            <a:r>
              <a:rPr lang="en-US" sz="1400" b="1" dirty="0" smtClean="0"/>
              <a:t>Excel</a:t>
            </a:r>
            <a:endParaRPr lang="en-US" sz="14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1450" y="-460375"/>
            <a:ext cx="9331325" cy="373062"/>
          </a:xfrm>
        </p:spPr>
        <p:txBody>
          <a:bodyPr/>
          <a:lstStyle/>
          <a:p>
            <a:r>
              <a:rPr lang="en-US" altLang="en-US" b="1" smtClean="0"/>
              <a:t>Results</a:t>
            </a:r>
            <a:endParaRPr lang="en-US" altLang="en-US" smtClean="0"/>
          </a:p>
        </p:txBody>
      </p:sp>
      <p:sp>
        <p:nvSpPr>
          <p:cNvPr id="141315" name="Slide Number Placeholder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94181413-E6AA-409D-BC7F-56370CFD0A2B}" type="slidenum">
              <a:rPr lang="en-US" altLang="en-US" smtClean="0"/>
              <a:pPr/>
              <a:t>68</a:t>
            </a:fld>
            <a:endParaRPr lang="en-US" altLang="en-US" smtClean="0"/>
          </a:p>
        </p:txBody>
      </p:sp>
      <p:sp>
        <p:nvSpPr>
          <p:cNvPr id="141316" name="Rectangle 7"/>
          <p:cNvSpPr>
            <a:spLocks noChangeArrowheads="1"/>
          </p:cNvSpPr>
          <p:nvPr/>
        </p:nvSpPr>
        <p:spPr bwMode="auto">
          <a:xfrm>
            <a:off x="2154238" y="4046538"/>
            <a:ext cx="66865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endParaRPr lang="ar-EG" altLang="en-US" dirty="0" smtClean="0"/>
          </a:p>
          <a:p>
            <a:pPr algn="r" rtl="1"/>
            <a:r>
              <a:rPr lang="ar-EG" dirty="0"/>
              <a:t>إذا تخطت النتيجة 80%</a:t>
            </a:r>
          </a:p>
          <a:p>
            <a:pPr algn="r" rtl="1"/>
            <a:r>
              <a:rPr lang="ar-EG" dirty="0"/>
              <a:t>نتيجتك: ______%</a:t>
            </a:r>
          </a:p>
          <a:p>
            <a:pPr algn="r" rtl="1"/>
            <a:endParaRPr lang="en-US" dirty="0"/>
          </a:p>
          <a:p>
            <a:pPr algn="r" rtl="1"/>
            <a:r>
              <a:rPr lang="ar-EG" altLang="en-US" dirty="0" smtClean="0"/>
              <a:t>تهانينا</a:t>
            </a:r>
            <a:r>
              <a:rPr lang="ar-EG" altLang="en-US" dirty="0"/>
              <a:t>! لقد قمت </a:t>
            </a:r>
            <a:r>
              <a:rPr lang="ar-EG" altLang="en-US" dirty="0" smtClean="0"/>
              <a:t>باجتياز هذا </a:t>
            </a:r>
            <a:r>
              <a:rPr lang="ar-EG" altLang="en-US" dirty="0"/>
              <a:t>التقييم وأكملت بنجاح وحدة التوعية بالجزاءات</a:t>
            </a:r>
            <a:r>
              <a:rPr lang="ar-EG" altLang="en-US" dirty="0" smtClean="0"/>
              <a:t>.</a:t>
            </a:r>
          </a:p>
          <a:p>
            <a:pPr algn="r" rtl="1"/>
            <a:endParaRPr lang="en-US" altLang="en-US" dirty="0"/>
          </a:p>
          <a:p>
            <a:pPr algn="r" rtl="1"/>
            <a:r>
              <a:rPr lang="ar-EG" altLang="en-US" dirty="0"/>
              <a:t>إذا كانت النتيجة أقل من </a:t>
            </a:r>
            <a:r>
              <a:rPr lang="ar-EG" altLang="en-US" dirty="0" smtClean="0"/>
              <a:t>80 %</a:t>
            </a:r>
            <a:endParaRPr lang="ar-EG" altLang="en-US" dirty="0"/>
          </a:p>
          <a:p>
            <a:pPr algn="r" rtl="1"/>
            <a:r>
              <a:rPr lang="ar-EG" altLang="en-US" dirty="0"/>
              <a:t>نتيجتك هي: </a:t>
            </a:r>
            <a:r>
              <a:rPr lang="ar-EG" altLang="en-US" dirty="0" smtClean="0"/>
              <a:t>____ %</a:t>
            </a:r>
            <a:endParaRPr lang="ar-EG" altLang="en-US" dirty="0"/>
          </a:p>
          <a:p>
            <a:pPr algn="r" rtl="1"/>
            <a:r>
              <a:rPr lang="ar-EG" altLang="en-US" dirty="0"/>
              <a:t>يبدو أنك لم تقم </a:t>
            </a:r>
            <a:r>
              <a:rPr lang="ar-EG" altLang="en-US" dirty="0" smtClean="0"/>
              <a:t>باجتياز </a:t>
            </a:r>
            <a:r>
              <a:rPr lang="ar-EG" altLang="en-US" dirty="0"/>
              <a:t>هذا التقييم. </a:t>
            </a:r>
            <a:r>
              <a:rPr lang="ar-EG" altLang="en-US" dirty="0" smtClean="0"/>
              <a:t>نقترح أن تأخذ مرة أخرى </a:t>
            </a:r>
            <a:r>
              <a:rPr lang="ar-EG" altLang="en-US" dirty="0"/>
              <a:t>وحدة الوعي </a:t>
            </a:r>
            <a:r>
              <a:rPr lang="ar-EG" altLang="en-US" dirty="0" smtClean="0"/>
              <a:t>بالعقوبات والمحاولة مرة أخرى مع هذا التقييم</a:t>
            </a:r>
            <a:endParaRPr lang="ar-EG" altLang="en-US" dirty="0"/>
          </a:p>
          <a:p>
            <a:pPr algn="r" rtl="1"/>
            <a:r>
              <a:rPr lang="ar-EG" altLang="en-US" dirty="0" smtClean="0"/>
              <a:t>نتمنى </a:t>
            </a:r>
            <a:r>
              <a:rPr lang="ar-EG" altLang="en-US" dirty="0"/>
              <a:t>لك كل </a:t>
            </a:r>
            <a:r>
              <a:rPr lang="ar-EG" altLang="en-US" dirty="0" smtClean="0"/>
              <a:t>التوفيق!</a:t>
            </a:r>
            <a:endParaRPr lang="ar-EG" altLang="en-US" dirty="0"/>
          </a:p>
        </p:txBody>
      </p:sp>
      <p:pic>
        <p:nvPicPr>
          <p:cNvPr id="141317" name="image2.png" descr="Picture 1"/>
          <p:cNvPicPr>
            <a:picLocks noChangeAspect="1" noChangeArrowheads="1"/>
          </p:cNvPicPr>
          <p:nvPr/>
        </p:nvPicPr>
        <p:blipFill>
          <a:blip r:embed="rId3">
            <a:extLst>
              <a:ext uri="{28A0092B-C50C-407E-A947-70E740481C1C}">
                <a14:useLocalDpi xmlns:a14="http://schemas.microsoft.com/office/drawing/2010/main" val="0"/>
              </a:ext>
            </a:extLst>
          </a:blip>
          <a:srcRect b="19449"/>
          <a:stretch>
            <a:fillRect/>
          </a:stretch>
        </p:blipFill>
        <p:spPr bwMode="auto">
          <a:xfrm>
            <a:off x="2154238" y="1084263"/>
            <a:ext cx="57277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p:cNvPr>
          <p:cNvSpPr/>
          <p:nvPr/>
        </p:nvSpPr>
        <p:spPr>
          <a:xfrm>
            <a:off x="2465388" y="3703638"/>
            <a:ext cx="2552700" cy="228600"/>
          </a:xfrm>
          <a:prstGeom prst="rect">
            <a:avLst/>
          </a:prstGeom>
          <a:solidFill>
            <a:srgbClr val="FFFFFF"/>
          </a:solidFill>
          <a:ln w="12700" cap="flat" cmpd="sng">
            <a:solidFill>
              <a:schemeClr val="accent1"/>
            </a:solidFill>
            <a:prstDash val="solid"/>
            <a:miter lim="800000"/>
            <a:headEnd type="none" w="sm" len="sm"/>
            <a:tailEnd type="none" w="sm" len="sm"/>
          </a:ln>
        </p:spPr>
        <p:txBody>
          <a:bodyPr spcFirstLastPara="1" lIns="45700" tIns="45700" rIns="45700" bIns="45700" anchor="ctr"/>
          <a:lstStyle/>
          <a:p>
            <a:pPr algn="ctr">
              <a:spcBef>
                <a:spcPts val="0"/>
              </a:spcBef>
              <a:spcAft>
                <a:spcPts val="0"/>
              </a:spcAft>
              <a:defRPr/>
            </a:pPr>
            <a:r>
              <a:rPr lang="ar-EG" sz="1100" dirty="0" smtClean="0">
                <a:solidFill>
                  <a:srgbClr val="000000"/>
                </a:solidFill>
                <a:uFill>
                  <a:solidFill>
                    <a:srgbClr val="000000"/>
                  </a:solidFill>
                </a:uFill>
                <a:ea typeface="Times New Roman" panose="02020603050405020304" pitchFamily="18" charset="0"/>
                <a:cs typeface="Arial Unicode MS" panose="020B0604020202020204" pitchFamily="34" charset="-128"/>
              </a:rPr>
              <a:t>الوحدة النمطية الإلكترونية الخاصة بالوعي بالعقوبات</a:t>
            </a:r>
            <a:endParaRPr lang="en-US" dirty="0">
              <a:solidFill>
                <a:srgbClr val="000000"/>
              </a:solidFill>
              <a:uFill>
                <a:solidFill>
                  <a:srgbClr val="000000"/>
                </a:solidFill>
              </a:uFill>
              <a:ea typeface="Times New Roman" panose="02020603050405020304" pitchFamily="18" charset="0"/>
              <a:cs typeface="Arial Unicode MS" panose="020B0604020202020204" pitchFamily="34" charset="-128"/>
            </a:endParaRPr>
          </a:p>
        </p:txBody>
      </p:sp>
      <p:sp>
        <p:nvSpPr>
          <p:cNvPr id="2" name="TextBox 1"/>
          <p:cNvSpPr txBox="1"/>
          <p:nvPr/>
        </p:nvSpPr>
        <p:spPr>
          <a:xfrm>
            <a:off x="6153150" y="1247775"/>
            <a:ext cx="1543050" cy="338554"/>
          </a:xfrm>
          <a:prstGeom prst="rect">
            <a:avLst/>
          </a:prstGeom>
          <a:noFill/>
        </p:spPr>
        <p:txBody>
          <a:bodyPr wrap="square" rtlCol="0">
            <a:spAutoFit/>
          </a:bodyPr>
          <a:lstStyle/>
          <a:p>
            <a:pPr algn="r" rtl="1"/>
            <a:r>
              <a:rPr lang="ar-EG" sz="1600" b="1" dirty="0" smtClean="0">
                <a:solidFill>
                  <a:srgbClr val="C97842"/>
                </a:solidFill>
              </a:rPr>
              <a:t>النتيجة</a:t>
            </a:r>
            <a:endParaRPr lang="en-US" sz="1600" b="1" dirty="0">
              <a:solidFill>
                <a:srgbClr val="C97842"/>
              </a:solidFill>
            </a:endParaRPr>
          </a:p>
        </p:txBody>
      </p:sp>
      <p:sp>
        <p:nvSpPr>
          <p:cNvPr id="3" name="TextBox 2"/>
          <p:cNvSpPr txBox="1"/>
          <p:nvPr/>
        </p:nvSpPr>
        <p:spPr>
          <a:xfrm>
            <a:off x="2847975" y="1247775"/>
            <a:ext cx="990600" cy="276999"/>
          </a:xfrm>
          <a:prstGeom prst="rect">
            <a:avLst/>
          </a:prstGeom>
          <a:solidFill>
            <a:srgbClr val="EDD3C1"/>
          </a:solidFill>
        </p:spPr>
        <p:txBody>
          <a:bodyPr wrap="square" rtlCol="0">
            <a:spAutoFit/>
          </a:bodyPr>
          <a:lstStyle/>
          <a:p>
            <a:endParaRPr lang="en-US" dirty="0"/>
          </a:p>
        </p:txBody>
      </p:sp>
      <p:sp>
        <p:nvSpPr>
          <p:cNvPr id="4" name="TextBox 3"/>
          <p:cNvSpPr txBox="1"/>
          <p:nvPr/>
        </p:nvSpPr>
        <p:spPr>
          <a:xfrm>
            <a:off x="3105150" y="1695450"/>
            <a:ext cx="4514850" cy="338554"/>
          </a:xfrm>
          <a:prstGeom prst="rect">
            <a:avLst/>
          </a:prstGeom>
          <a:solidFill>
            <a:schemeClr val="bg1"/>
          </a:solidFill>
        </p:spPr>
        <p:txBody>
          <a:bodyPr wrap="square" rtlCol="0">
            <a:spAutoFit/>
          </a:bodyPr>
          <a:lstStyle/>
          <a:p>
            <a:pPr algn="r" rtl="1"/>
            <a:r>
              <a:rPr lang="ar-EG" sz="1600" dirty="0" smtClean="0">
                <a:solidFill>
                  <a:srgbClr val="C41C2D"/>
                </a:solidFill>
              </a:rPr>
              <a:t>نتيجتك:		0% (0 نقاط)</a:t>
            </a:r>
            <a:endParaRPr lang="en-US" sz="1600" dirty="0">
              <a:solidFill>
                <a:srgbClr val="C41C2D"/>
              </a:solidFill>
            </a:endParaRPr>
          </a:p>
        </p:txBody>
      </p:sp>
      <p:sp>
        <p:nvSpPr>
          <p:cNvPr id="10" name="TextBox 9"/>
          <p:cNvSpPr txBox="1"/>
          <p:nvPr/>
        </p:nvSpPr>
        <p:spPr>
          <a:xfrm>
            <a:off x="3105150" y="2275652"/>
            <a:ext cx="4514850" cy="338554"/>
          </a:xfrm>
          <a:prstGeom prst="rect">
            <a:avLst/>
          </a:prstGeom>
          <a:solidFill>
            <a:schemeClr val="bg1"/>
          </a:solidFill>
        </p:spPr>
        <p:txBody>
          <a:bodyPr wrap="square" rtlCol="0">
            <a:spAutoFit/>
          </a:bodyPr>
          <a:lstStyle/>
          <a:p>
            <a:pPr algn="r" rtl="1"/>
            <a:r>
              <a:rPr lang="ar-EG" sz="1600" dirty="0" smtClean="0">
                <a:solidFill>
                  <a:srgbClr val="C41C2D"/>
                </a:solidFill>
              </a:rPr>
              <a:t>درجة اجتياز الدورة:		80%</a:t>
            </a:r>
            <a:endParaRPr lang="en-US" sz="1600" dirty="0">
              <a:solidFill>
                <a:srgbClr val="C41C2D"/>
              </a:solidFill>
            </a:endParaRPr>
          </a:p>
        </p:txBody>
      </p:sp>
      <p:sp>
        <p:nvSpPr>
          <p:cNvPr id="5" name="TextBox 4"/>
          <p:cNvSpPr txBox="1"/>
          <p:nvPr/>
        </p:nvSpPr>
        <p:spPr>
          <a:xfrm>
            <a:off x="2465388" y="2834869"/>
            <a:ext cx="5230812" cy="738664"/>
          </a:xfrm>
          <a:prstGeom prst="rect">
            <a:avLst/>
          </a:prstGeom>
          <a:solidFill>
            <a:schemeClr val="bg1"/>
          </a:solidFill>
        </p:spPr>
        <p:txBody>
          <a:bodyPr wrap="square" rtlCol="0">
            <a:spAutoFit/>
          </a:bodyPr>
          <a:lstStyle/>
          <a:p>
            <a:pPr algn="ctr" rtl="1"/>
            <a:r>
              <a:rPr lang="ar-EG" sz="1400" b="1" dirty="0" smtClean="0">
                <a:solidFill>
                  <a:srgbClr val="C41C2D"/>
                </a:solidFill>
              </a:rPr>
              <a:t>النتيجة</a:t>
            </a:r>
            <a:r>
              <a:rPr lang="ar-EG" sz="1400" dirty="0" smtClean="0">
                <a:solidFill>
                  <a:srgbClr val="C41C2D"/>
                </a:solidFill>
              </a:rPr>
              <a:t>:</a:t>
            </a:r>
          </a:p>
          <a:p>
            <a:pPr algn="r" rtl="1"/>
            <a:r>
              <a:rPr lang="ar-EG" sz="1400" dirty="0" smtClean="0">
                <a:solidFill>
                  <a:srgbClr val="C41C2D"/>
                </a:solidFill>
              </a:rPr>
              <a:t>يبدو أنك لم تمسح هذا التقييم. نقترح أن تدرس المعمل العام (</a:t>
            </a:r>
            <a:r>
              <a:rPr lang="en-US" sz="1400" dirty="0" smtClean="0">
                <a:solidFill>
                  <a:srgbClr val="C41C2D"/>
                </a:solidFill>
              </a:rPr>
              <a:t>General Lab</a:t>
            </a:r>
            <a:r>
              <a:rPr lang="ar-EG" sz="1400" dirty="0" smtClean="0">
                <a:solidFill>
                  <a:srgbClr val="C41C2D"/>
                </a:solidFill>
              </a:rPr>
              <a:t>)</a:t>
            </a:r>
            <a:r>
              <a:rPr lang="en-US" sz="1400" dirty="0" smtClean="0">
                <a:solidFill>
                  <a:srgbClr val="C41C2D"/>
                </a:solidFill>
              </a:rPr>
              <a:t> - </a:t>
            </a:r>
            <a:r>
              <a:rPr lang="ar-EG" sz="1400" dirty="0" smtClean="0">
                <a:solidFill>
                  <a:srgbClr val="C41C2D"/>
                </a:solidFill>
              </a:rPr>
              <a:t>التدريب </a:t>
            </a:r>
            <a:r>
              <a:rPr lang="ar-EG" sz="1400" dirty="0">
                <a:solidFill>
                  <a:srgbClr val="C41C2D"/>
                </a:solidFill>
              </a:rPr>
              <a:t>على التنوع </a:t>
            </a:r>
            <a:r>
              <a:rPr lang="ar-EG" sz="1400" dirty="0" smtClean="0">
                <a:solidFill>
                  <a:srgbClr val="C41C2D"/>
                </a:solidFill>
              </a:rPr>
              <a:t>والشمول</a:t>
            </a:r>
            <a:r>
              <a:rPr lang="en-US" sz="1400" dirty="0">
                <a:solidFill>
                  <a:srgbClr val="C41C2D"/>
                </a:solidFill>
              </a:rPr>
              <a:t> </a:t>
            </a:r>
            <a:r>
              <a:rPr lang="ar-EG" sz="1400" dirty="0">
                <a:solidFill>
                  <a:srgbClr val="C41C2D"/>
                </a:solidFill>
              </a:rPr>
              <a:t> </a:t>
            </a:r>
            <a:r>
              <a:rPr lang="ar-EG" sz="1400" dirty="0" smtClean="0">
                <a:solidFill>
                  <a:srgbClr val="C41C2D"/>
                </a:solidFill>
              </a:rPr>
              <a:t>ثم المحاولة مرة أخرى في هذا التقييم.</a:t>
            </a:r>
            <a:endParaRPr lang="en-US" sz="1400" dirty="0">
              <a:solidFill>
                <a:srgbClr val="C41C2D"/>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C5DF1090-BBCC-403E-82C8-00E82F47BD5F}" type="slidenum">
              <a:rPr lang="en-US" altLang="en-US" smtClean="0"/>
              <a:pPr/>
              <a:t>69</a:t>
            </a:fld>
            <a:endParaRPr lang="en-US" altLang="en-US" smtClean="0"/>
          </a:p>
        </p:txBody>
      </p:sp>
      <p:sp>
        <p:nvSpPr>
          <p:cNvPr id="9" name="Text Placeholder 7">
            <a:extLst/>
          </p:cNvPr>
          <p:cNvSpPr txBox="1"/>
          <p:nvPr/>
        </p:nvSpPr>
        <p:spPr>
          <a:xfrm>
            <a:off x="119063" y="733425"/>
            <a:ext cx="7046912" cy="368300"/>
          </a:xfrm>
          <a:prstGeom prst="rect">
            <a:avLst/>
          </a:prstGeom>
          <a:noFill/>
          <a:ln w="12700" cap="flat">
            <a:noFill/>
            <a:miter lim="400000"/>
          </a:ln>
          <a:effectLst/>
          <a:extLst>
            <a:ext uri="{C572A759-6A51-4108-AA02-DFA0A04FC94B}"/>
          </a:extLst>
        </p:spPr>
        <p:txBody>
          <a:bodyPr lIns="37147" tIns="37147" rIns="37147" bIns="37147">
            <a:spAutoFit/>
          </a:bodyPr>
          <a:lstStyle>
            <a:lvl1pPr>
              <a:lnSpc>
                <a:spcPct val="90000"/>
              </a:lnSpc>
              <a:spcBef>
                <a:spcPts val="1000"/>
              </a:spcBef>
              <a:defRPr sz="2400">
                <a:solidFill>
                  <a:srgbClr val="FFFFFF"/>
                </a:solidFill>
              </a:defRPr>
            </a:lvl1pPr>
          </a:lstStyle>
          <a:p>
            <a:pPr>
              <a:defRPr/>
            </a:pPr>
            <a:r>
              <a:rPr lang="en-US" sz="2113" dirty="0">
                <a:solidFill>
                  <a:schemeClr val="bg1"/>
                </a:solidFill>
                <a:latin typeface="Calibri" panose="020F0502020204030204" pitchFamily="34" charset="0"/>
                <a:cs typeface="Arial" panose="020B0604020202020204" pitchFamily="34" charset="0"/>
              </a:rPr>
              <a:t>RESOURCES (On top menu)</a:t>
            </a:r>
            <a:endParaRPr sz="2113" dirty="0">
              <a:solidFill>
                <a:schemeClr val="bg1"/>
              </a:solidFill>
              <a:latin typeface="Calibri" panose="020F0502020204030204" pitchFamily="34" charset="0"/>
              <a:cs typeface="Arial" panose="020B0604020202020204" pitchFamily="34" charset="0"/>
            </a:endParaRPr>
          </a:p>
        </p:txBody>
      </p:sp>
      <p:sp>
        <p:nvSpPr>
          <p:cNvPr id="8" name="Content Placeholder 2">
            <a:extLst/>
          </p:cNvPr>
          <p:cNvSpPr>
            <a:spLocks noGrp="1"/>
          </p:cNvSpPr>
          <p:nvPr>
            <p:ph idx="1"/>
          </p:nvPr>
        </p:nvSpPr>
        <p:spPr>
          <a:xfrm>
            <a:off x="176213" y="733425"/>
            <a:ext cx="9113837" cy="3800475"/>
          </a:xfrm>
        </p:spPr>
        <p:txBody>
          <a:bodyPr rtlCol="0">
            <a:normAutofit/>
          </a:bodyPr>
          <a:lstStyle/>
          <a:p>
            <a:pPr marL="354013" indent="-354013" algn="just" eaLnBrk="1" fontAlgn="auto" hangingPunct="1">
              <a:spcAft>
                <a:spcPts val="0"/>
              </a:spcAft>
              <a:buClr>
                <a:srgbClr val="960000"/>
              </a:buClr>
              <a:buFont typeface="Times New Roman" panose="02020603050405020304" pitchFamily="18" charset="0"/>
              <a:buNone/>
              <a:defRPr/>
            </a:pPr>
            <a:endParaRPr lang="en-US" sz="1600" b="1" u="sng" dirty="0">
              <a:solidFill>
                <a:srgbClr val="FF0000"/>
              </a:solidFill>
            </a:endParaRPr>
          </a:p>
          <a:p>
            <a:pPr indent="-354013" algn="just" eaLnBrk="1" fontAlgn="auto" hangingPunct="1">
              <a:spcAft>
                <a:spcPts val="0"/>
              </a:spcAft>
              <a:buClr>
                <a:srgbClr val="960000"/>
              </a:buClr>
              <a:buFont typeface="Times New Roman" panose="02020603050405020304" pitchFamily="18" charset="0"/>
              <a:buNone/>
              <a:defRPr/>
            </a:pPr>
            <a:endParaRPr lang="en-US" sz="1400" b="1" dirty="0"/>
          </a:p>
        </p:txBody>
      </p:sp>
      <p:sp>
        <p:nvSpPr>
          <p:cNvPr id="143365" name="Rectangle 8"/>
          <p:cNvSpPr txBox="1">
            <a:spLocks/>
          </p:cNvSpPr>
          <p:nvPr/>
        </p:nvSpPr>
        <p:spPr bwMode="auto">
          <a:xfrm>
            <a:off x="68263" y="185738"/>
            <a:ext cx="9331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2200">
                <a:solidFill>
                  <a:schemeClr val="tx2"/>
                </a:solidFill>
              </a:rPr>
              <a:t>Glossary (On Menu)</a:t>
            </a:r>
            <a:endParaRPr lang="en-GB" altLang="en-US" sz="1400"/>
          </a:p>
        </p:txBody>
      </p:sp>
      <p:graphicFrame>
        <p:nvGraphicFramePr>
          <p:cNvPr id="2" name="Table 1">
            <a:extLst/>
          </p:cNvPr>
          <p:cNvGraphicFramePr>
            <a:graphicFrameLocks noGrp="1"/>
          </p:cNvGraphicFramePr>
          <p:nvPr>
            <p:extLst>
              <p:ext uri="{D42A27DB-BD31-4B8C-83A1-F6EECF244321}">
                <p14:modId xmlns:p14="http://schemas.microsoft.com/office/powerpoint/2010/main" val="1864721863"/>
              </p:ext>
            </p:extLst>
          </p:nvPr>
        </p:nvGraphicFramePr>
        <p:xfrm>
          <a:off x="234950" y="742951"/>
          <a:ext cx="9112250" cy="5480048"/>
        </p:xfrm>
        <a:graphic>
          <a:graphicData uri="http://schemas.openxmlformats.org/drawingml/2006/table">
            <a:tbl>
              <a:tblPr firstRow="1" firstCol="1" bandRow="1">
                <a:tableStyleId>{5C22544A-7EE6-4342-B048-85BDC9FD1C3A}</a:tableStyleId>
              </a:tblPr>
              <a:tblGrid>
                <a:gridCol w="2586373">
                  <a:extLst>
                    <a:ext uri="{9D8B030D-6E8A-4147-A177-3AD203B41FA5}">
                      <a16:colId xmlns:a16="http://schemas.microsoft.com/office/drawing/2014/main" val="20000"/>
                    </a:ext>
                  </a:extLst>
                </a:gridCol>
                <a:gridCol w="6525877">
                  <a:extLst>
                    <a:ext uri="{9D8B030D-6E8A-4147-A177-3AD203B41FA5}">
                      <a16:colId xmlns:a16="http://schemas.microsoft.com/office/drawing/2014/main" val="20001"/>
                    </a:ext>
                  </a:extLst>
                </a:gridCol>
              </a:tblGrid>
              <a:tr h="260955">
                <a:tc>
                  <a:txBody>
                    <a:bodyPr/>
                    <a:lstStyle/>
                    <a:p>
                      <a:pPr marL="0" marR="0" algn="ctr">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Terms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gn="ctr">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Explanation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0"/>
                  </a:ext>
                </a:extLst>
              </a:tr>
              <a:tr h="782864">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United </a:t>
                      </a:r>
                      <a:r>
                        <a:rPr lang="en-US" sz="1600" dirty="0" smtClean="0">
                          <a:effectLst/>
                          <a:latin typeface="Times New Roman" panose="02020603050405020304" pitchFamily="18" charset="0"/>
                          <a:cs typeface="Times New Roman" panose="02020603050405020304" pitchFamily="18" charset="0"/>
                        </a:rPr>
                        <a:t>Nations </a:t>
                      </a:r>
                      <a:r>
                        <a:rPr lang="en-US" sz="1600" dirty="0">
                          <a:effectLst/>
                          <a:latin typeface="Times New Roman" panose="02020603050405020304" pitchFamily="18" charset="0"/>
                          <a:cs typeface="Times New Roman" panose="02020603050405020304" pitchFamily="18" charset="0"/>
                        </a:rPr>
                        <a:t>(UN)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The United Nations is an intergovernmental organization tasked with maintaining international peace and security, and being a centre for harmonizing the actions of nations.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1"/>
                  </a:ext>
                </a:extLst>
              </a:tr>
              <a:tr h="521909">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European Union (EU)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The European Union is a political and economic union of 28 member states that are located primarily in Europe.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2"/>
                  </a:ext>
                </a:extLst>
              </a:tr>
              <a:tr h="521909">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Office of Foreign Assets Control (OFAC)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The Office of Foreign Assets Control is a financial intelligence and enforcement agency of the U.S. Treasury Department.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3"/>
                  </a:ext>
                </a:extLst>
              </a:tr>
              <a:tr h="521909">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Freezing Account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A frozen account refers to a situation where an individual is unable to withdraw money from a bank account due to a court order.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4"/>
                  </a:ext>
                </a:extLst>
              </a:tr>
              <a:tr h="260955">
                <a:tc>
                  <a:txBody>
                    <a:bodyPr/>
                    <a:lstStyle/>
                    <a:p>
                      <a:pPr marL="0" marR="0" algn="l" defTabSz="914400" rtl="0" eaLnBrk="1" latinLnBrk="0" hangingPunct="1">
                        <a:lnSpc>
                          <a:spcPct val="107000"/>
                        </a:lnSpc>
                        <a:spcBef>
                          <a:spcPts val="0"/>
                        </a:spcBef>
                        <a:spcAft>
                          <a:spcPts val="0"/>
                        </a:spcAft>
                      </a:pPr>
                      <a:r>
                        <a:rPr lang="en-US" sz="1600" b="1" kern="1200" dirty="0">
                          <a:solidFill>
                            <a:schemeClr val="lt1"/>
                          </a:solidFill>
                          <a:effectLst/>
                          <a:latin typeface="Times New Roman" panose="02020603050405020304" pitchFamily="18" charset="0"/>
                          <a:ea typeface="+mn-ea"/>
                          <a:cs typeface="Times New Roman" panose="02020603050405020304" pitchFamily="18" charset="0"/>
                        </a:rPr>
                        <a:t>Guarantor</a:t>
                      </a:r>
                    </a:p>
                  </a:txBody>
                  <a:tcPr marL="51431" marR="51431" marT="0" marB="0" anchor="b"/>
                </a:tc>
                <a:tc>
                  <a:txBody>
                    <a:bodyPr/>
                    <a:lstStyle/>
                    <a:p>
                      <a:pPr marL="0" marR="0" algn="l" defTabSz="914400" rtl="0" eaLnBrk="1" latinLnBrk="0" hangingPunct="1">
                        <a:lnSpc>
                          <a:spcPct val="107000"/>
                        </a:lnSpc>
                        <a:spcBef>
                          <a:spcPts val="0"/>
                        </a:spcBef>
                        <a:spcAft>
                          <a:spcPts val="0"/>
                        </a:spcAft>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A person or thing that gives or acts as a guarantee.</a:t>
                      </a:r>
                    </a:p>
                  </a:txBody>
                  <a:tcPr marL="51431" marR="51431" marT="0" marB="0" anchor="b"/>
                </a:tc>
                <a:extLst>
                  <a:ext uri="{0D108BD9-81ED-4DB2-BD59-A6C34878D82A}">
                    <a16:rowId xmlns:a16="http://schemas.microsoft.com/office/drawing/2014/main" val="10005"/>
                  </a:ext>
                </a:extLst>
              </a:tr>
              <a:tr h="521909">
                <a:tc>
                  <a:txBody>
                    <a:bodyPr/>
                    <a:lstStyle/>
                    <a:p>
                      <a:pPr marL="0" marR="0" algn="l" defTabSz="914400" rtl="0" eaLnBrk="1" latinLnBrk="0" hangingPunct="1">
                        <a:lnSpc>
                          <a:spcPct val="107000"/>
                        </a:lnSpc>
                        <a:spcBef>
                          <a:spcPts val="0"/>
                        </a:spcBef>
                        <a:spcAft>
                          <a:spcPts val="0"/>
                        </a:spcAft>
                      </a:pPr>
                      <a:r>
                        <a:rPr lang="en-US" sz="1600" b="1" kern="1200" dirty="0">
                          <a:solidFill>
                            <a:schemeClr val="lt1"/>
                          </a:solidFill>
                          <a:effectLst/>
                          <a:latin typeface="Times New Roman" panose="02020603050405020304" pitchFamily="18" charset="0"/>
                          <a:ea typeface="+mn-ea"/>
                          <a:cs typeface="Times New Roman" panose="02020603050405020304" pitchFamily="18" charset="0"/>
                        </a:rPr>
                        <a:t>Signatory</a:t>
                      </a:r>
                    </a:p>
                  </a:txBody>
                  <a:tcPr marL="51431" marR="51431" marT="0" marB="0" anchor="b"/>
                </a:tc>
                <a:tc>
                  <a:txBody>
                    <a:bodyPr/>
                    <a:lstStyle/>
                    <a:p>
                      <a:pPr marL="0" marR="0" algn="l" defTabSz="914400" rtl="0" eaLnBrk="1" latinLnBrk="0" hangingPunct="1">
                        <a:lnSpc>
                          <a:spcPct val="107000"/>
                        </a:lnSpc>
                        <a:spcBef>
                          <a:spcPts val="0"/>
                        </a:spcBef>
                        <a:spcAft>
                          <a:spcPts val="0"/>
                        </a:spcAft>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A party that has signed an agreement, especially a state that has signed a treaty.</a:t>
                      </a:r>
                    </a:p>
                  </a:txBody>
                  <a:tcPr marL="51431" marR="51431" marT="0" marB="0" anchor="b"/>
                </a:tc>
                <a:extLst>
                  <a:ext uri="{0D108BD9-81ED-4DB2-BD59-A6C34878D82A}">
                    <a16:rowId xmlns:a16="http://schemas.microsoft.com/office/drawing/2014/main" val="10006"/>
                  </a:ext>
                </a:extLst>
              </a:tr>
              <a:tr h="260955">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Breach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An act of breaking or failing to observe a law, agreement, or code of conduct.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7"/>
                  </a:ext>
                </a:extLst>
              </a:tr>
              <a:tr h="782864">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Current account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An account at a bank or building society from which money may be withdrawn without notice, typically an active account catering for frequent deposits and withdrawals by </a:t>
                      </a:r>
                      <a:r>
                        <a:rPr lang="en-US" sz="1600" dirty="0" err="1">
                          <a:effectLst/>
                          <a:latin typeface="Times New Roman" panose="02020603050405020304" pitchFamily="18" charset="0"/>
                          <a:cs typeface="Times New Roman" panose="02020603050405020304" pitchFamily="18" charset="0"/>
                        </a:rPr>
                        <a:t>cheque</a:t>
                      </a:r>
                      <a:r>
                        <a:rPr lang="en-US" sz="1600" dirty="0">
                          <a:effectLst/>
                          <a:latin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8"/>
                  </a:ext>
                </a:extLst>
              </a:tr>
              <a:tr h="260955">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Relationship Manager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A relationship banker, especially one in a senior position.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9"/>
                  </a:ext>
                </a:extLst>
              </a:tr>
              <a:tr h="521909">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Prosecution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The institution and conducting of legal proceedings against someone in respect of a criminal charge.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10"/>
                  </a:ext>
                </a:extLst>
              </a:tr>
              <a:tr h="260955">
                <a:tc>
                  <a:txBody>
                    <a:bodyPr/>
                    <a:lstStyle/>
                    <a:p>
                      <a:pPr marL="0" marR="0" algn="l" defTabSz="914400" rtl="0" eaLnBrk="1" latinLnBrk="0" hangingPunct="1">
                        <a:lnSpc>
                          <a:spcPct val="107000"/>
                        </a:lnSpc>
                        <a:spcBef>
                          <a:spcPts val="0"/>
                        </a:spcBef>
                        <a:spcAft>
                          <a:spcPts val="0"/>
                        </a:spcAft>
                      </a:pPr>
                      <a:r>
                        <a:rPr lang="en-US" sz="1600" b="1" kern="1200" dirty="0">
                          <a:solidFill>
                            <a:schemeClr val="lt1"/>
                          </a:solidFill>
                          <a:effectLst/>
                          <a:latin typeface="Times New Roman" panose="02020603050405020304" pitchFamily="18" charset="0"/>
                          <a:ea typeface="+mn-ea"/>
                          <a:cs typeface="Times New Roman" panose="02020603050405020304" pitchFamily="18" charset="0"/>
                        </a:rPr>
                        <a:t>Malicious</a:t>
                      </a:r>
                    </a:p>
                  </a:txBody>
                  <a:tcPr marL="51431" marR="51431" marT="0" marB="0" anchor="b"/>
                </a:tc>
                <a:tc>
                  <a:txBody>
                    <a:bodyPr/>
                    <a:lstStyle/>
                    <a:p>
                      <a:pPr marL="0" marR="0" algn="l" defTabSz="914400" rtl="0" eaLnBrk="1" latinLnBrk="0" hangingPunct="1">
                        <a:lnSpc>
                          <a:spcPct val="107000"/>
                        </a:lnSpc>
                        <a:spcBef>
                          <a:spcPts val="0"/>
                        </a:spcBef>
                        <a:spcAft>
                          <a:spcPts val="0"/>
                        </a:spcAft>
                      </a:pPr>
                      <a:r>
                        <a:rPr lang="en-US" sz="1600" kern="1200" dirty="0" smtClean="0">
                          <a:solidFill>
                            <a:schemeClr val="dk1"/>
                          </a:solidFill>
                          <a:effectLst/>
                          <a:latin typeface="Times New Roman" panose="02020603050405020304" pitchFamily="18" charset="0"/>
                          <a:ea typeface="+mn-ea"/>
                          <a:cs typeface="Times New Roman" panose="02020603050405020304" pitchFamily="18" charset="0"/>
                        </a:rPr>
                        <a:t>Characterized </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by malice; intending or intended to do harm.</a:t>
                      </a:r>
                    </a:p>
                  </a:txBody>
                  <a:tcPr marL="51431" marR="51431" marT="0" marB="0" anchor="b"/>
                </a:tc>
                <a:extLst>
                  <a:ext uri="{0D108BD9-81ED-4DB2-BD59-A6C34878D82A}">
                    <a16:rowId xmlns:a16="http://schemas.microsoft.com/office/drawing/2014/main" val="10011"/>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F07D505A-2B51-470E-8C00-41FD2DD098D5}" type="slidenum">
              <a:rPr lang="en-GB" altLang="en-US" smtClean="0"/>
              <a:pPr/>
              <a:t>7</a:t>
            </a:fld>
            <a:endParaRPr lang="en-GB" altLang="en-US" smtClean="0"/>
          </a:p>
        </p:txBody>
      </p:sp>
      <p:sp>
        <p:nvSpPr>
          <p:cNvPr id="5" name="TextBox 4">
            <a:extLst/>
          </p:cNvPr>
          <p:cNvSpPr txBox="1"/>
          <p:nvPr/>
        </p:nvSpPr>
        <p:spPr>
          <a:xfrm>
            <a:off x="10120313" y="0"/>
            <a:ext cx="2759075" cy="4708525"/>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r>
              <a:rPr lang="en-US" dirty="0"/>
              <a:t>Please view this slide in Slideshow view/ mode. </a:t>
            </a:r>
          </a:p>
          <a:p>
            <a:pPr marL="342900" indent="-342900" eaLnBrk="1" hangingPunct="1">
              <a:buSzPct val="100000"/>
              <a:buFontTx/>
              <a:buAutoNum type="arabicPeriod"/>
              <a:defRPr/>
            </a:pPr>
            <a:endParaRPr lang="en-US" dirty="0"/>
          </a:p>
          <a:p>
            <a:pPr eaLnBrk="1" hangingPunct="1">
              <a:buSzPct val="100000"/>
              <a:defRPr/>
            </a:pPr>
            <a:r>
              <a:rPr lang="en-US" dirty="0"/>
              <a:t>NOTE TO DEVELOPER – SHOW ONE AT A TIME; MAYBE A SMALL ANIMATION – SOMEONE OPENING A NEWSPAPER AND THEN ZOOM INTO ONE HEADLINE AT A TIME.</a:t>
            </a:r>
          </a:p>
          <a:p>
            <a:pPr eaLnBrk="1" hangingPunct="1">
              <a:buSzPct val="100000"/>
              <a:defRPr/>
            </a:pPr>
            <a:r>
              <a:rPr lang="en-US" dirty="0"/>
              <a:t>OR</a:t>
            </a:r>
          </a:p>
          <a:p>
            <a:pPr eaLnBrk="1" hangingPunct="1">
              <a:buSzPct val="100000"/>
              <a:defRPr/>
            </a:pPr>
            <a:r>
              <a:rPr lang="en-US" dirty="0"/>
              <a:t>SEVERAL NEWSPAPERS ARE TOSSED ON AN OFFICE DESK ONE AT A TIME</a:t>
            </a:r>
          </a:p>
          <a:p>
            <a:pPr eaLnBrk="1" hangingPunct="1">
              <a:buSzPct val="100000"/>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20484" name="TextBox 9"/>
          <p:cNvSpPr txBox="1">
            <a:spLocks noChangeArrowheads="1"/>
          </p:cNvSpPr>
          <p:nvPr/>
        </p:nvSpPr>
        <p:spPr bwMode="auto">
          <a:xfrm>
            <a:off x="-2973388" y="0"/>
            <a:ext cx="2759075" cy="3551238"/>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20485" name="Rectangle 2"/>
          <p:cNvSpPr>
            <a:spLocks noGrp="1"/>
          </p:cNvSpPr>
          <p:nvPr>
            <p:ph type="title"/>
          </p:nvPr>
        </p:nvSpPr>
        <p:spPr>
          <a:xfrm>
            <a:off x="80963" y="185738"/>
            <a:ext cx="9744075" cy="503237"/>
          </a:xfrm>
        </p:spPr>
        <p:txBody>
          <a:bodyPr/>
          <a:lstStyle/>
          <a:p>
            <a:pPr algn="r" rtl="1"/>
            <a:r>
              <a:rPr lang="ar-EG" altLang="en-US" sz="2000" b="1" dirty="0" smtClean="0">
                <a:solidFill>
                  <a:srgbClr val="000F33"/>
                </a:solidFill>
              </a:rPr>
              <a:t>العقوبات في العناوين الرئيسية للجرائد</a:t>
            </a:r>
            <a:endParaRPr lang="en-US" altLang="en-US" sz="2000" b="1" dirty="0" smtClean="0">
              <a:solidFill>
                <a:srgbClr val="000F33"/>
              </a:solidFill>
            </a:endParaRPr>
          </a:p>
        </p:txBody>
      </p:sp>
      <p:grpSp>
        <p:nvGrpSpPr>
          <p:cNvPr id="46" name="Group 45"/>
          <p:cNvGrpSpPr>
            <a:grpSpLocks/>
          </p:cNvGrpSpPr>
          <p:nvPr/>
        </p:nvGrpSpPr>
        <p:grpSpPr bwMode="auto">
          <a:xfrm>
            <a:off x="-106363" y="2597150"/>
            <a:ext cx="4549776" cy="3127375"/>
            <a:chOff x="100216" y="2852513"/>
            <a:chExt cx="4548595" cy="3128105"/>
          </a:xfrm>
        </p:grpSpPr>
        <p:grpSp>
          <p:nvGrpSpPr>
            <p:cNvPr id="20531" name="Group 40"/>
            <p:cNvGrpSpPr>
              <a:grpSpLocks/>
            </p:cNvGrpSpPr>
            <p:nvPr/>
          </p:nvGrpSpPr>
          <p:grpSpPr bwMode="auto">
            <a:xfrm>
              <a:off x="100216" y="2852513"/>
              <a:ext cx="4548595" cy="3128105"/>
              <a:chOff x="100216" y="2852513"/>
              <a:chExt cx="4548595" cy="3128105"/>
            </a:xfrm>
          </p:grpSpPr>
          <p:pic>
            <p:nvPicPr>
              <p:cNvPr id="20534" name="Picture 38"/>
              <p:cNvPicPr>
                <a:picLocks noChangeAspect="1" noChangeArrowheads="1"/>
              </p:cNvPicPr>
              <p:nvPr/>
            </p:nvPicPr>
            <p:blipFill>
              <a:blip r:embed="rId3">
                <a:extLst>
                  <a:ext uri="{28A0092B-C50C-407E-A947-70E740481C1C}">
                    <a14:useLocalDpi xmlns:a14="http://schemas.microsoft.com/office/drawing/2010/main" val="0"/>
                  </a:ext>
                </a:extLst>
              </a:blip>
              <a:srcRect l="2316" t="8842" r="3378" b="23460"/>
              <a:stretch>
                <a:fillRect/>
              </a:stretch>
            </p:blipFill>
            <p:spPr bwMode="auto">
              <a:xfrm>
                <a:off x="100216" y="2852513"/>
                <a:ext cx="4548595" cy="312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p:cNvPr>
              <p:cNvSpPr/>
              <p:nvPr/>
            </p:nvSpPr>
            <p:spPr>
              <a:xfrm rot="20425475">
                <a:off x="281145" y="4005307"/>
                <a:ext cx="2377458" cy="66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20532" name="Rectangle 41"/>
            <p:cNvSpPr>
              <a:spLocks noChangeArrowheads="1"/>
            </p:cNvSpPr>
            <p:nvPr/>
          </p:nvSpPr>
          <p:spPr bwMode="auto">
            <a:xfrm rot="-1213029">
              <a:off x="284416" y="3976052"/>
              <a:ext cx="241909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b="1">
                  <a:solidFill>
                    <a:srgbClr val="5B5B5B"/>
                  </a:solidFill>
                </a:rPr>
                <a:t>US sanctions four Myanmar military leaders for human rights violations.</a:t>
              </a:r>
            </a:p>
          </p:txBody>
        </p:sp>
        <p:pic>
          <p:nvPicPr>
            <p:cNvPr id="45" name="Picture 44">
              <a:extLst/>
            </p:cNvPr>
            <p:cNvPicPr>
              <a:picLocks noChangeAspect="1"/>
            </p:cNvPicPr>
            <p:nvPr/>
          </p:nvPicPr>
          <p:blipFill rotWithShape="1">
            <a:blip r:embed="rId4">
              <a:duotone>
                <a:schemeClr val="accent4">
                  <a:shade val="45000"/>
                  <a:satMod val="135000"/>
                </a:schemeClr>
                <a:prstClr val="white"/>
              </a:duotone>
            </a:blip>
            <a:srcRect r="29032" b="7239"/>
            <a:stretch/>
          </p:blipFill>
          <p:spPr>
            <a:xfrm rot="20292333">
              <a:off x="2705820" y="3324449"/>
              <a:ext cx="1572247" cy="1592756"/>
            </a:xfrm>
            <a:prstGeom prst="rect">
              <a:avLst/>
            </a:prstGeom>
          </p:spPr>
        </p:pic>
      </p:grpSp>
      <p:grpSp>
        <p:nvGrpSpPr>
          <p:cNvPr id="58" name="Group 57"/>
          <p:cNvGrpSpPr>
            <a:grpSpLocks/>
          </p:cNvGrpSpPr>
          <p:nvPr/>
        </p:nvGrpSpPr>
        <p:grpSpPr bwMode="auto">
          <a:xfrm>
            <a:off x="0" y="863600"/>
            <a:ext cx="4478338" cy="2255838"/>
            <a:chOff x="243069" y="688975"/>
            <a:chExt cx="5382227" cy="3030533"/>
          </a:xfrm>
        </p:grpSpPr>
        <p:grpSp>
          <p:nvGrpSpPr>
            <p:cNvPr id="20525" name="Group 58"/>
            <p:cNvGrpSpPr>
              <a:grpSpLocks/>
            </p:cNvGrpSpPr>
            <p:nvPr/>
          </p:nvGrpSpPr>
          <p:grpSpPr bwMode="auto">
            <a:xfrm>
              <a:off x="243069" y="688975"/>
              <a:ext cx="5382227" cy="3030533"/>
              <a:chOff x="243069" y="688975"/>
              <a:chExt cx="5382227" cy="3030533"/>
            </a:xfrm>
          </p:grpSpPr>
          <p:pic>
            <p:nvPicPr>
              <p:cNvPr id="20529" name="Picture 62"/>
              <p:cNvPicPr>
                <a:picLocks noChangeAspect="1" noChangeArrowheads="1"/>
              </p:cNvPicPr>
              <p:nvPr/>
            </p:nvPicPr>
            <p:blipFill>
              <a:blip r:embed="rId5">
                <a:extLst>
                  <a:ext uri="{28A0092B-C50C-407E-A947-70E740481C1C}">
                    <a14:useLocalDpi xmlns:a14="http://schemas.microsoft.com/office/drawing/2010/main" val="0"/>
                  </a:ext>
                </a:extLst>
              </a:blip>
              <a:srcRect l="6303" t="11983" r="6020" b="24725"/>
              <a:stretch>
                <a:fillRect/>
              </a:stretch>
            </p:blipFill>
            <p:spPr bwMode="auto">
              <a:xfrm>
                <a:off x="243069" y="688975"/>
                <a:ext cx="5382227" cy="30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a:extLst/>
              </p:cNvPr>
              <p:cNvSpPr/>
              <p:nvPr/>
            </p:nvSpPr>
            <p:spPr>
              <a:xfrm>
                <a:off x="3379680" y="1597495"/>
                <a:ext cx="2165483" cy="21220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60" name="Rectangle 59">
              <a:extLst/>
            </p:cNvPr>
            <p:cNvSpPr/>
            <p:nvPr/>
          </p:nvSpPr>
          <p:spPr>
            <a:xfrm>
              <a:off x="384255" y="1597495"/>
              <a:ext cx="2995426" cy="77629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27" name="Rectangle 60"/>
            <p:cNvSpPr>
              <a:spLocks noChangeArrowheads="1"/>
            </p:cNvSpPr>
            <p:nvPr/>
          </p:nvSpPr>
          <p:spPr bwMode="auto">
            <a:xfrm>
              <a:off x="383894" y="1585732"/>
              <a:ext cx="3033735" cy="86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800" b="1">
                  <a:solidFill>
                    <a:srgbClr val="5B5B5B"/>
                  </a:solidFill>
                </a:rPr>
                <a:t>Terrorist attack kills dozens in Kabul</a:t>
              </a:r>
            </a:p>
          </p:txBody>
        </p:sp>
        <p:pic>
          <p:nvPicPr>
            <p:cNvPr id="62" name="Picture 61">
              <a:extLst/>
            </p:cNvPr>
            <p:cNvPicPr>
              <a:picLocks noChangeAspect="1"/>
            </p:cNvPicPr>
            <p:nvPr/>
          </p:nvPicPr>
          <p:blipFill>
            <a:blip r:embed="rId6">
              <a:duotone>
                <a:prstClr val="black"/>
                <a:schemeClr val="accent4">
                  <a:tint val="45000"/>
                  <a:satMod val="400000"/>
                </a:schemeClr>
              </a:duotone>
            </a:blip>
            <a:stretch>
              <a:fillRect/>
            </a:stretch>
          </p:blipFill>
          <p:spPr>
            <a:xfrm>
              <a:off x="3417629" y="1481559"/>
              <a:ext cx="2167155" cy="2237949"/>
            </a:xfrm>
            <a:prstGeom prst="rect">
              <a:avLst/>
            </a:prstGeom>
          </p:spPr>
        </p:pic>
      </p:grpSp>
      <p:grpSp>
        <p:nvGrpSpPr>
          <p:cNvPr id="18432" name="Group 18431"/>
          <p:cNvGrpSpPr>
            <a:grpSpLocks/>
          </p:cNvGrpSpPr>
          <p:nvPr/>
        </p:nvGrpSpPr>
        <p:grpSpPr bwMode="auto">
          <a:xfrm>
            <a:off x="1631950" y="4035425"/>
            <a:ext cx="3379788" cy="2659063"/>
            <a:chOff x="1632030" y="4035950"/>
            <a:chExt cx="3379227" cy="2659000"/>
          </a:xfrm>
        </p:grpSpPr>
        <p:grpSp>
          <p:nvGrpSpPr>
            <p:cNvPr id="20516" name="Group 48"/>
            <p:cNvGrpSpPr>
              <a:grpSpLocks/>
            </p:cNvGrpSpPr>
            <p:nvPr/>
          </p:nvGrpSpPr>
          <p:grpSpPr bwMode="auto">
            <a:xfrm>
              <a:off x="1632030" y="4035950"/>
              <a:ext cx="3379227" cy="2659000"/>
              <a:chOff x="1680053" y="-135752"/>
              <a:chExt cx="8429908" cy="6111433"/>
            </a:xfrm>
          </p:grpSpPr>
          <p:sp>
            <p:nvSpPr>
              <p:cNvPr id="50" name="Rectangle 49">
                <a:extLst/>
              </p:cNvPr>
              <p:cNvSpPr/>
              <p:nvPr/>
            </p:nvSpPr>
            <p:spPr>
              <a:xfrm>
                <a:off x="2741216" y="1936662"/>
                <a:ext cx="3298316" cy="31013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20519" name="Group 50"/>
              <p:cNvGrpSpPr>
                <a:grpSpLocks/>
              </p:cNvGrpSpPr>
              <p:nvPr/>
            </p:nvGrpSpPr>
            <p:grpSpPr bwMode="auto">
              <a:xfrm>
                <a:off x="1680053" y="-135752"/>
                <a:ext cx="8429908" cy="6111433"/>
                <a:chOff x="1680053" y="-135752"/>
                <a:chExt cx="8429908" cy="6111433"/>
              </a:xfrm>
            </p:grpSpPr>
            <p:pic>
              <p:nvPicPr>
                <p:cNvPr id="20520" name="Picture 52"/>
                <p:cNvPicPr>
                  <a:picLocks noChangeAspect="1" noChangeArrowheads="1"/>
                </p:cNvPicPr>
                <p:nvPr/>
              </p:nvPicPr>
              <p:blipFill>
                <a:blip r:embed="rId7">
                  <a:extLst>
                    <a:ext uri="{28A0092B-C50C-407E-A947-70E740481C1C}">
                      <a14:useLocalDpi xmlns:a14="http://schemas.microsoft.com/office/drawing/2010/main" val="0"/>
                    </a:ext>
                  </a:extLst>
                </a:blip>
                <a:srcRect l="1418" b="11111"/>
                <a:stretch>
                  <a:fillRect/>
                </a:stretch>
              </p:blipFill>
              <p:spPr bwMode="auto">
                <a:xfrm>
                  <a:off x="1680053" y="-135752"/>
                  <a:ext cx="8429908" cy="611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p:cNvPr>
                <p:cNvSpPr/>
                <p:nvPr/>
              </p:nvSpPr>
              <p:spPr>
                <a:xfrm>
                  <a:off x="3525209" y="1816259"/>
                  <a:ext cx="3298316" cy="31013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5" name="Rectangle 54">
                  <a:extLst/>
                </p:cNvPr>
                <p:cNvSpPr/>
                <p:nvPr/>
              </p:nvSpPr>
              <p:spPr>
                <a:xfrm>
                  <a:off x="2222514" y="3439892"/>
                  <a:ext cx="5404800" cy="1120126"/>
                </a:xfrm>
                <a:prstGeom prst="rect">
                  <a:avLst/>
                </a:prstGeom>
                <a:solidFill>
                  <a:srgbClr val="C8C9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23" name="Rectangle 55"/>
                <p:cNvSpPr>
                  <a:spLocks noChangeArrowheads="1"/>
                </p:cNvSpPr>
                <p:nvPr/>
              </p:nvSpPr>
              <p:spPr bwMode="auto">
                <a:xfrm>
                  <a:off x="2222150" y="3395997"/>
                  <a:ext cx="5723673" cy="13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100" b="1">
                      <a:solidFill>
                        <a:srgbClr val="5B5B5B"/>
                      </a:solidFill>
                    </a:rPr>
                    <a:t>Losing the fight against corruption and narco-trafficking in Guatemala</a:t>
                  </a:r>
                </a:p>
              </p:txBody>
            </p:sp>
            <p:sp>
              <p:nvSpPr>
                <p:cNvPr id="57" name="Rectangle 56">
                  <a:extLst/>
                </p:cNvPr>
                <p:cNvSpPr/>
                <p:nvPr/>
              </p:nvSpPr>
              <p:spPr>
                <a:xfrm>
                  <a:off x="2642228" y="2254093"/>
                  <a:ext cx="4985087" cy="912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pic>
          <p:nvPicPr>
            <p:cNvPr id="48" name="Picture 47">
              <a:extLst/>
            </p:cNvPr>
            <p:cNvPicPr>
              <a:picLocks noChangeAspect="1"/>
            </p:cNvPicPr>
            <p:nvPr/>
          </p:nvPicPr>
          <p:blipFill rotWithShape="1">
            <a:blip r:embed="rId8">
              <a:duotone>
                <a:schemeClr val="accent4">
                  <a:shade val="45000"/>
                  <a:satMod val="135000"/>
                </a:schemeClr>
                <a:prstClr val="white"/>
              </a:duotone>
            </a:blip>
            <a:srcRect l="26695" t="27486" r="14197"/>
            <a:stretch/>
          </p:blipFill>
          <p:spPr>
            <a:xfrm>
              <a:off x="4047607" y="5274699"/>
              <a:ext cx="905393" cy="1397563"/>
            </a:xfrm>
            <a:prstGeom prst="rect">
              <a:avLst/>
            </a:prstGeom>
          </p:spPr>
        </p:pic>
      </p:grpSp>
      <p:grpSp>
        <p:nvGrpSpPr>
          <p:cNvPr id="85" name="Group 84"/>
          <p:cNvGrpSpPr>
            <a:grpSpLocks/>
          </p:cNvGrpSpPr>
          <p:nvPr/>
        </p:nvGrpSpPr>
        <p:grpSpPr bwMode="auto">
          <a:xfrm>
            <a:off x="5143500" y="4425950"/>
            <a:ext cx="4487863" cy="2255838"/>
            <a:chOff x="5140827" y="3995657"/>
            <a:chExt cx="4486668" cy="2255964"/>
          </a:xfrm>
        </p:grpSpPr>
        <p:grpSp>
          <p:nvGrpSpPr>
            <p:cNvPr id="20509" name="Group 85"/>
            <p:cNvGrpSpPr>
              <a:grpSpLocks/>
            </p:cNvGrpSpPr>
            <p:nvPr/>
          </p:nvGrpSpPr>
          <p:grpSpPr bwMode="auto">
            <a:xfrm>
              <a:off x="5140827" y="3995657"/>
              <a:ext cx="4477836" cy="2255964"/>
              <a:chOff x="243069" y="688975"/>
              <a:chExt cx="5382227" cy="3030533"/>
            </a:xfrm>
          </p:grpSpPr>
          <p:grpSp>
            <p:nvGrpSpPr>
              <p:cNvPr id="20511" name="Group 87"/>
              <p:cNvGrpSpPr>
                <a:grpSpLocks/>
              </p:cNvGrpSpPr>
              <p:nvPr/>
            </p:nvGrpSpPr>
            <p:grpSpPr bwMode="auto">
              <a:xfrm>
                <a:off x="243069" y="688975"/>
                <a:ext cx="5382227" cy="3030533"/>
                <a:chOff x="243069" y="688975"/>
                <a:chExt cx="5382227" cy="3030533"/>
              </a:xfrm>
            </p:grpSpPr>
            <p:pic>
              <p:nvPicPr>
                <p:cNvPr id="20514" name="Picture 90"/>
                <p:cNvPicPr>
                  <a:picLocks noChangeAspect="1" noChangeArrowheads="1"/>
                </p:cNvPicPr>
                <p:nvPr/>
              </p:nvPicPr>
              <p:blipFill>
                <a:blip r:embed="rId5">
                  <a:extLst>
                    <a:ext uri="{28A0092B-C50C-407E-A947-70E740481C1C}">
                      <a14:useLocalDpi xmlns:a14="http://schemas.microsoft.com/office/drawing/2010/main" val="0"/>
                    </a:ext>
                  </a:extLst>
                </a:blip>
                <a:srcRect l="6303" t="11983" r="6020" b="24725"/>
                <a:stretch>
                  <a:fillRect/>
                </a:stretch>
              </p:blipFill>
              <p:spPr bwMode="auto">
                <a:xfrm>
                  <a:off x="243069" y="688975"/>
                  <a:ext cx="5382227" cy="30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Rectangle 91">
                  <a:extLst/>
                </p:cNvPr>
                <p:cNvSpPr/>
                <p:nvPr/>
              </p:nvSpPr>
              <p:spPr>
                <a:xfrm>
                  <a:off x="3379196" y="1597495"/>
                  <a:ext cx="2165149" cy="21220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89" name="Rectangle 88">
                <a:extLst/>
              </p:cNvPr>
              <p:cNvSpPr/>
              <p:nvPr/>
            </p:nvSpPr>
            <p:spPr>
              <a:xfrm>
                <a:off x="384233" y="1597495"/>
                <a:ext cx="2994963" cy="77629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13" name="Rectangle 89"/>
              <p:cNvSpPr>
                <a:spLocks noChangeArrowheads="1"/>
              </p:cNvSpPr>
              <p:nvPr/>
            </p:nvSpPr>
            <p:spPr bwMode="auto">
              <a:xfrm>
                <a:off x="383894" y="1414888"/>
                <a:ext cx="3033735" cy="99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b="1">
                    <a:solidFill>
                      <a:srgbClr val="5B5B5B"/>
                    </a:solidFill>
                  </a:rPr>
                  <a:t>North Korea ignores UN calls to stop its military nuclear program</a:t>
                </a:r>
              </a:p>
            </p:txBody>
          </p:sp>
        </p:grpSp>
        <p:pic>
          <p:nvPicPr>
            <p:cNvPr id="87" name="Picture 86">
              <a:extLst/>
            </p:cNvPr>
            <p:cNvPicPr>
              <a:picLocks noChangeAspect="1"/>
            </p:cNvPicPr>
            <p:nvPr/>
          </p:nvPicPr>
          <p:blipFill>
            <a:blip r:embed="rId9">
              <a:duotone>
                <a:schemeClr val="accent4">
                  <a:shade val="45000"/>
                  <a:satMod val="135000"/>
                </a:schemeClr>
                <a:prstClr val="white"/>
              </a:duotone>
            </a:blip>
            <a:stretch>
              <a:fillRect/>
            </a:stretch>
          </p:blipFill>
          <p:spPr>
            <a:xfrm>
              <a:off x="7781957" y="4583840"/>
              <a:ext cx="1845538" cy="1579792"/>
            </a:xfrm>
            <a:prstGeom prst="rect">
              <a:avLst/>
            </a:prstGeom>
          </p:spPr>
        </p:pic>
      </p:grpSp>
      <p:grpSp>
        <p:nvGrpSpPr>
          <p:cNvPr id="2" name="Group 18435"/>
          <p:cNvGrpSpPr>
            <a:grpSpLocks/>
          </p:cNvGrpSpPr>
          <p:nvPr/>
        </p:nvGrpSpPr>
        <p:grpSpPr bwMode="auto">
          <a:xfrm>
            <a:off x="2916238" y="2039938"/>
            <a:ext cx="4478337" cy="2255837"/>
            <a:chOff x="2916322" y="2040518"/>
            <a:chExt cx="4477836" cy="2255964"/>
          </a:xfrm>
        </p:grpSpPr>
        <p:grpSp>
          <p:nvGrpSpPr>
            <p:cNvPr id="20502" name="Group 93"/>
            <p:cNvGrpSpPr>
              <a:grpSpLocks/>
            </p:cNvGrpSpPr>
            <p:nvPr/>
          </p:nvGrpSpPr>
          <p:grpSpPr bwMode="auto">
            <a:xfrm>
              <a:off x="2916322" y="2040518"/>
              <a:ext cx="4477836" cy="2255964"/>
              <a:chOff x="243069" y="688975"/>
              <a:chExt cx="5382227" cy="3030533"/>
            </a:xfrm>
          </p:grpSpPr>
          <p:grpSp>
            <p:nvGrpSpPr>
              <p:cNvPr id="20504" name="Group 95"/>
              <p:cNvGrpSpPr>
                <a:grpSpLocks/>
              </p:cNvGrpSpPr>
              <p:nvPr/>
            </p:nvGrpSpPr>
            <p:grpSpPr bwMode="auto">
              <a:xfrm>
                <a:off x="243069" y="688975"/>
                <a:ext cx="5382227" cy="3030533"/>
                <a:chOff x="243069" y="688975"/>
                <a:chExt cx="5382227" cy="3030533"/>
              </a:xfrm>
            </p:grpSpPr>
            <p:pic>
              <p:nvPicPr>
                <p:cNvPr id="20507" name="Picture 98"/>
                <p:cNvPicPr>
                  <a:picLocks noChangeAspect="1" noChangeArrowheads="1"/>
                </p:cNvPicPr>
                <p:nvPr/>
              </p:nvPicPr>
              <p:blipFill>
                <a:blip r:embed="rId5">
                  <a:extLst>
                    <a:ext uri="{28A0092B-C50C-407E-A947-70E740481C1C}">
                      <a14:useLocalDpi xmlns:a14="http://schemas.microsoft.com/office/drawing/2010/main" val="0"/>
                    </a:ext>
                  </a:extLst>
                </a:blip>
                <a:srcRect l="6303" t="11983" r="6020" b="24725"/>
                <a:stretch>
                  <a:fillRect/>
                </a:stretch>
              </p:blipFill>
              <p:spPr bwMode="auto">
                <a:xfrm>
                  <a:off x="243069" y="688975"/>
                  <a:ext cx="5382227" cy="303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Rectangle 99">
                  <a:extLst/>
                </p:cNvPr>
                <p:cNvSpPr/>
                <p:nvPr/>
              </p:nvSpPr>
              <p:spPr>
                <a:xfrm>
                  <a:off x="3379681" y="1597495"/>
                  <a:ext cx="2165483" cy="212201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97" name="Rectangle 96">
                <a:extLst/>
              </p:cNvPr>
              <p:cNvSpPr/>
              <p:nvPr/>
            </p:nvSpPr>
            <p:spPr>
              <a:xfrm>
                <a:off x="384255" y="1597495"/>
                <a:ext cx="2995426" cy="77629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06" name="Rectangle 97"/>
              <p:cNvSpPr>
                <a:spLocks noChangeArrowheads="1"/>
              </p:cNvSpPr>
              <p:nvPr/>
            </p:nvSpPr>
            <p:spPr bwMode="auto">
              <a:xfrm>
                <a:off x="383894" y="1414888"/>
                <a:ext cx="3033735" cy="99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400" b="1">
                    <a:solidFill>
                      <a:srgbClr val="5B5B5B"/>
                    </a:solidFill>
                  </a:rPr>
                  <a:t>UN urges stronger “global response” to links between terror organized crime</a:t>
                </a:r>
              </a:p>
            </p:txBody>
          </p:sp>
        </p:grpSp>
        <p:pic>
          <p:nvPicPr>
            <p:cNvPr id="18435" name="Picture 18434">
              <a:extLst/>
            </p:cNvPr>
            <p:cNvPicPr>
              <a:picLocks noChangeAspect="1"/>
            </p:cNvPicPr>
            <p:nvPr/>
          </p:nvPicPr>
          <p:blipFill>
            <a:blip r:embed="rId10">
              <a:duotone>
                <a:schemeClr val="accent4">
                  <a:shade val="45000"/>
                  <a:satMod val="135000"/>
                </a:schemeClr>
                <a:prstClr val="white"/>
              </a:duotone>
            </a:blip>
            <a:stretch>
              <a:fillRect/>
            </a:stretch>
          </p:blipFill>
          <p:spPr>
            <a:xfrm>
              <a:off x="5561823" y="2634260"/>
              <a:ext cx="1758889" cy="1579792"/>
            </a:xfrm>
            <a:prstGeom prst="rect">
              <a:avLst/>
            </a:prstGeom>
          </p:spPr>
        </p:pic>
      </p:grpSp>
      <p:grpSp>
        <p:nvGrpSpPr>
          <p:cNvPr id="104" name="Group 103"/>
          <p:cNvGrpSpPr>
            <a:grpSpLocks/>
          </p:cNvGrpSpPr>
          <p:nvPr/>
        </p:nvGrpSpPr>
        <p:grpSpPr bwMode="auto">
          <a:xfrm>
            <a:off x="5991225" y="804863"/>
            <a:ext cx="4005263" cy="3551237"/>
            <a:chOff x="798653" y="0"/>
            <a:chExt cx="8429908" cy="6111433"/>
          </a:xfrm>
        </p:grpSpPr>
        <p:sp>
          <p:nvSpPr>
            <p:cNvPr id="105" name="Rectangle 104">
              <a:extLst/>
            </p:cNvPr>
            <p:cNvSpPr/>
            <p:nvPr/>
          </p:nvSpPr>
          <p:spPr>
            <a:xfrm>
              <a:off x="2739905" y="1939704"/>
              <a:ext cx="3301129" cy="308713"/>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20495" name="Group 105"/>
            <p:cNvGrpSpPr>
              <a:grpSpLocks/>
            </p:cNvGrpSpPr>
            <p:nvPr/>
          </p:nvGrpSpPr>
          <p:grpSpPr bwMode="auto">
            <a:xfrm>
              <a:off x="798653" y="0"/>
              <a:ext cx="8429908" cy="6111433"/>
              <a:chOff x="798653" y="0"/>
              <a:chExt cx="8429908" cy="6111433"/>
            </a:xfrm>
          </p:grpSpPr>
          <p:pic>
            <p:nvPicPr>
              <p:cNvPr id="20497" name="Picture 107"/>
              <p:cNvPicPr>
                <a:picLocks noChangeAspect="1" noChangeArrowheads="1"/>
              </p:cNvPicPr>
              <p:nvPr/>
            </p:nvPicPr>
            <p:blipFill>
              <a:blip r:embed="rId7">
                <a:extLst>
                  <a:ext uri="{28A0092B-C50C-407E-A947-70E740481C1C}">
                    <a14:useLocalDpi xmlns:a14="http://schemas.microsoft.com/office/drawing/2010/main" val="0"/>
                  </a:ext>
                </a:extLst>
              </a:blip>
              <a:srcRect l="1418" b="11111"/>
              <a:stretch>
                <a:fillRect/>
              </a:stretch>
            </p:blipFill>
            <p:spPr bwMode="auto">
              <a:xfrm>
                <a:off x="798653" y="0"/>
                <a:ext cx="8429908" cy="611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ectangle 108">
                <a:extLst/>
              </p:cNvPr>
              <p:cNvSpPr/>
              <p:nvPr/>
            </p:nvSpPr>
            <p:spPr>
              <a:xfrm>
                <a:off x="2689786" y="1945168"/>
                <a:ext cx="3301129" cy="311445"/>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0" name="Rectangle 109">
                <a:extLst/>
              </p:cNvPr>
              <p:cNvSpPr/>
              <p:nvPr/>
            </p:nvSpPr>
            <p:spPr>
              <a:xfrm>
                <a:off x="1680736" y="3655386"/>
                <a:ext cx="5102049" cy="1117378"/>
              </a:xfrm>
              <a:prstGeom prst="rect">
                <a:avLst/>
              </a:prstGeom>
              <a:solidFill>
                <a:srgbClr val="C8C9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00" name="Rectangle 110"/>
              <p:cNvSpPr>
                <a:spLocks noChangeArrowheads="1"/>
              </p:cNvSpPr>
              <p:nvPr/>
            </p:nvSpPr>
            <p:spPr bwMode="auto">
              <a:xfrm>
                <a:off x="1680054" y="3693318"/>
                <a:ext cx="5021689" cy="100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US" altLang="en-US" sz="1600" b="1">
                    <a:solidFill>
                      <a:srgbClr val="5B5B5B"/>
                    </a:solidFill>
                  </a:rPr>
                  <a:t>12 arrested in Tripoli  in human trafficking case</a:t>
                </a:r>
              </a:p>
            </p:txBody>
          </p:sp>
          <p:sp>
            <p:nvSpPr>
              <p:cNvPr id="112" name="Rectangle 111">
                <a:extLst/>
              </p:cNvPr>
              <p:cNvSpPr/>
              <p:nvPr/>
            </p:nvSpPr>
            <p:spPr>
              <a:xfrm>
                <a:off x="1714148" y="2466975"/>
                <a:ext cx="4988448" cy="77588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pic>
          <p:nvPicPr>
            <p:cNvPr id="107" name="Picture 106">
              <a:extLst/>
            </p:cNvPr>
            <p:cNvPicPr>
              <a:picLocks noChangeAspect="1"/>
            </p:cNvPicPr>
            <p:nvPr/>
          </p:nvPicPr>
          <p:blipFill>
            <a:blip r:embed="rId11">
              <a:duotone>
                <a:schemeClr val="accent4">
                  <a:shade val="45000"/>
                  <a:satMod val="135000"/>
                </a:schemeClr>
                <a:prstClr val="white"/>
              </a:duotone>
            </a:blip>
            <a:stretch>
              <a:fillRect/>
            </a:stretch>
          </p:blipFill>
          <p:spPr>
            <a:xfrm>
              <a:off x="6823519" y="3655724"/>
              <a:ext cx="2364287" cy="2212641"/>
            </a:xfrm>
            <a:prstGeom prst="rect">
              <a:avLst/>
            </a:prstGeom>
          </p:spPr>
        </p:pic>
      </p:grpSp>
      <p:pic>
        <p:nvPicPr>
          <p:cNvPr id="18442" name="Picture 184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6713" y="1720850"/>
            <a:ext cx="4214812"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Rectangle 1"/>
          <p:cNvSpPr>
            <a:spLocks noChangeArrowheads="1"/>
          </p:cNvSpPr>
          <p:nvPr/>
        </p:nvSpPr>
        <p:spPr bwMode="auto">
          <a:xfrm>
            <a:off x="58738" y="465138"/>
            <a:ext cx="9906000" cy="646331"/>
          </a:xfrm>
          <a:prstGeom prst="rect">
            <a:avLst/>
          </a:prstGeom>
          <a:solidFill>
            <a:srgbClr val="000F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en-US" altLang="en-US" sz="1800" dirty="0" smtClean="0">
                <a:solidFill>
                  <a:schemeClr val="bg1"/>
                </a:solidFill>
                <a:cs typeface="Times New Roman" panose="02020603050405020304" pitchFamily="18" charset="0"/>
              </a:rPr>
              <a:t>I</a:t>
            </a:r>
            <a:r>
              <a:rPr lang="ar-EG" altLang="en-US" sz="1800" dirty="0" smtClean="0">
                <a:solidFill>
                  <a:schemeClr val="bg1"/>
                </a:solidFill>
                <a:cs typeface="Times New Roman" panose="02020603050405020304" pitchFamily="18" charset="0"/>
              </a:rPr>
              <a:t>إذا </a:t>
            </a:r>
            <a:r>
              <a:rPr lang="ar-EG" altLang="en-US" sz="1800" dirty="0">
                <a:solidFill>
                  <a:schemeClr val="bg1"/>
                </a:solidFill>
                <a:cs typeface="Times New Roman" panose="02020603050405020304" pitchFamily="18" charset="0"/>
              </a:rPr>
              <a:t>كنت </a:t>
            </a:r>
            <a:r>
              <a:rPr lang="ar-EG" altLang="en-US" sz="1800" dirty="0" smtClean="0">
                <a:solidFill>
                  <a:schemeClr val="bg1"/>
                </a:solidFill>
                <a:cs typeface="Times New Roman" panose="02020603050405020304" pitchFamily="18" charset="0"/>
              </a:rPr>
              <a:t>متابعاً للأخبار </a:t>
            </a:r>
            <a:r>
              <a:rPr lang="ar-EG" altLang="en-US" sz="1800" dirty="0">
                <a:solidFill>
                  <a:schemeClr val="bg1"/>
                </a:solidFill>
                <a:cs typeface="Times New Roman" panose="02020603050405020304" pitchFamily="18" charset="0"/>
              </a:rPr>
              <a:t>في السنوات الأخيرة </a:t>
            </a:r>
            <a:r>
              <a:rPr lang="ar-EG" altLang="en-US" sz="1800" dirty="0" smtClean="0">
                <a:solidFill>
                  <a:schemeClr val="bg1"/>
                </a:solidFill>
                <a:cs typeface="Times New Roman" panose="02020603050405020304" pitchFamily="18" charset="0"/>
              </a:rPr>
              <a:t> الماضية، فلن يأتي مصطلح </a:t>
            </a:r>
            <a:r>
              <a:rPr lang="ar-EG" altLang="en-US" sz="1800" dirty="0">
                <a:solidFill>
                  <a:schemeClr val="bg1"/>
                </a:solidFill>
                <a:cs typeface="Times New Roman" panose="02020603050405020304" pitchFamily="18" charset="0"/>
              </a:rPr>
              <a:t>"العقوبات" </a:t>
            </a:r>
            <a:r>
              <a:rPr lang="ar-EG" altLang="en-US" sz="1800" dirty="0" smtClean="0">
                <a:solidFill>
                  <a:schemeClr val="bg1"/>
                </a:solidFill>
                <a:cs typeface="Times New Roman" panose="02020603050405020304" pitchFamily="18" charset="0"/>
              </a:rPr>
              <a:t>مفاجأة بالنسبة لك. دعنا نعيد النظر في بعض </a:t>
            </a:r>
            <a:r>
              <a:rPr lang="ar-EG" altLang="en-US" sz="1800" dirty="0">
                <a:solidFill>
                  <a:schemeClr val="bg1"/>
                </a:solidFill>
                <a:cs typeface="Times New Roman" panose="02020603050405020304" pitchFamily="18" charset="0"/>
              </a:rPr>
              <a:t>الأخبار العالمية الحديثة التي </a:t>
            </a:r>
            <a:r>
              <a:rPr lang="ar-EG" altLang="en-US" sz="1800" dirty="0" smtClean="0">
                <a:solidFill>
                  <a:schemeClr val="bg1"/>
                </a:solidFill>
                <a:cs typeface="Times New Roman" panose="02020603050405020304" pitchFamily="18" charset="0"/>
              </a:rPr>
              <a:t>تصدرت عناوين الجرائد.</a:t>
            </a:r>
            <a:endParaRPr lang="en-US" altLang="en-US" sz="1800" dirty="0">
              <a:solidFill>
                <a:schemeClr val="bg1"/>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500"/>
                                        <p:tgtEl>
                                          <p:spTgt spid="58"/>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randombar(horizontal)">
                                      <p:cBhvr>
                                        <p:cTn id="11" dur="500"/>
                                        <p:tgtEl>
                                          <p:spTgt spid="46"/>
                                        </p:tgtEl>
                                      </p:cBhvr>
                                    </p:animEffect>
                                  </p:childTnLst>
                                </p:cTn>
                              </p:par>
                            </p:childTnLst>
                          </p:cTn>
                        </p:par>
                        <p:par>
                          <p:cTn id="12" fill="hold" nodeType="afterGroup">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par>
                          <p:cTn id="16" fill="hold" nodeType="afterGroup">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randombar(horizontal)">
                                      <p:cBhvr>
                                        <p:cTn id="19" dur="500"/>
                                        <p:tgtEl>
                                          <p:spTgt spid="85"/>
                                        </p:tgtEl>
                                      </p:cBhvr>
                                    </p:animEffect>
                                  </p:childTnLst>
                                </p:cTn>
                              </p:par>
                            </p:childTnLst>
                          </p:cTn>
                        </p:par>
                        <p:par>
                          <p:cTn id="20" fill="hold" nodeType="afterGroup">
                            <p:stCondLst>
                              <p:cond delay="2000"/>
                            </p:stCondLst>
                            <p:childTnLst>
                              <p:par>
                                <p:cTn id="21" presetID="14" presetClass="entr" presetSubtype="10" fill="hold" nodeType="afterEffect">
                                  <p:stCondLst>
                                    <p:cond delay="0"/>
                                  </p:stCondLst>
                                  <p:childTnLst>
                                    <p:set>
                                      <p:cBhvr>
                                        <p:cTn id="22" dur="1" fill="hold">
                                          <p:stCondLst>
                                            <p:cond delay="0"/>
                                          </p:stCondLst>
                                        </p:cTn>
                                        <p:tgtEl>
                                          <p:spTgt spid="18432"/>
                                        </p:tgtEl>
                                        <p:attrNameLst>
                                          <p:attrName>style.visibility</p:attrName>
                                        </p:attrNameLst>
                                      </p:cBhvr>
                                      <p:to>
                                        <p:strVal val="visible"/>
                                      </p:to>
                                    </p:set>
                                    <p:animEffect transition="in" filter="randombar(horizontal)">
                                      <p:cBhvr>
                                        <p:cTn id="23" dur="500"/>
                                        <p:tgtEl>
                                          <p:spTgt spid="18432"/>
                                        </p:tgtEl>
                                      </p:cBhvr>
                                    </p:animEffect>
                                  </p:childTnLst>
                                </p:cTn>
                              </p:par>
                            </p:childTnLst>
                          </p:cTn>
                        </p:par>
                        <p:par>
                          <p:cTn id="24" fill="hold" nodeType="afterGroup">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par>
                          <p:cTn id="28" fill="hold" nodeType="afterGroup">
                            <p:stCondLst>
                              <p:cond delay="3000"/>
                            </p:stCondLst>
                            <p:childTnLst>
                              <p:par>
                                <p:cTn id="29" presetID="31" presetClass="entr" presetSubtype="0" fill="hold" nodeType="afterEffect">
                                  <p:stCondLst>
                                    <p:cond delay="0"/>
                                  </p:stCondLst>
                                  <p:childTnLst>
                                    <p:set>
                                      <p:cBhvr>
                                        <p:cTn id="30" dur="1" fill="hold">
                                          <p:stCondLst>
                                            <p:cond delay="0"/>
                                          </p:stCondLst>
                                        </p:cTn>
                                        <p:tgtEl>
                                          <p:spTgt spid="18442"/>
                                        </p:tgtEl>
                                        <p:attrNameLst>
                                          <p:attrName>style.visibility</p:attrName>
                                        </p:attrNameLst>
                                      </p:cBhvr>
                                      <p:to>
                                        <p:strVal val="visible"/>
                                      </p:to>
                                    </p:set>
                                    <p:anim calcmode="lin" valueType="num">
                                      <p:cBhvr>
                                        <p:cTn id="31" dur="1000" fill="hold"/>
                                        <p:tgtEl>
                                          <p:spTgt spid="18442"/>
                                        </p:tgtEl>
                                        <p:attrNameLst>
                                          <p:attrName>ppt_w</p:attrName>
                                        </p:attrNameLst>
                                      </p:cBhvr>
                                      <p:tavLst>
                                        <p:tav tm="0">
                                          <p:val>
                                            <p:fltVal val="0"/>
                                          </p:val>
                                        </p:tav>
                                        <p:tav tm="100000">
                                          <p:val>
                                            <p:strVal val="#ppt_w"/>
                                          </p:val>
                                        </p:tav>
                                      </p:tavLst>
                                    </p:anim>
                                    <p:anim calcmode="lin" valueType="num">
                                      <p:cBhvr>
                                        <p:cTn id="32" dur="1000" fill="hold"/>
                                        <p:tgtEl>
                                          <p:spTgt spid="18442"/>
                                        </p:tgtEl>
                                        <p:attrNameLst>
                                          <p:attrName>ppt_h</p:attrName>
                                        </p:attrNameLst>
                                      </p:cBhvr>
                                      <p:tavLst>
                                        <p:tav tm="0">
                                          <p:val>
                                            <p:fltVal val="0"/>
                                          </p:val>
                                        </p:tav>
                                        <p:tav tm="100000">
                                          <p:val>
                                            <p:strVal val="#ppt_h"/>
                                          </p:val>
                                        </p:tav>
                                      </p:tavLst>
                                    </p:anim>
                                    <p:anim calcmode="lin" valueType="num">
                                      <p:cBhvr>
                                        <p:cTn id="33" dur="1000" fill="hold"/>
                                        <p:tgtEl>
                                          <p:spTgt spid="18442"/>
                                        </p:tgtEl>
                                        <p:attrNameLst>
                                          <p:attrName>style.rotation</p:attrName>
                                        </p:attrNameLst>
                                      </p:cBhvr>
                                      <p:tavLst>
                                        <p:tav tm="0">
                                          <p:val>
                                            <p:fltVal val="90"/>
                                          </p:val>
                                        </p:tav>
                                        <p:tav tm="100000">
                                          <p:val>
                                            <p:fltVal val="0"/>
                                          </p:val>
                                        </p:tav>
                                      </p:tavLst>
                                    </p:anim>
                                    <p:animEffect transition="in" filter="fade">
                                      <p:cBhvr>
                                        <p:cTn id="34" dur="10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8C004AE-FFEE-4EDD-AA0D-1FED4ABE4470}" type="slidenum">
              <a:rPr lang="en-US" altLang="en-US" smtClean="0"/>
              <a:pPr/>
              <a:t>70</a:t>
            </a:fld>
            <a:endParaRPr lang="en-US" altLang="en-US" smtClean="0"/>
          </a:p>
        </p:txBody>
      </p:sp>
      <p:sp>
        <p:nvSpPr>
          <p:cNvPr id="9" name="Text Placeholder 7">
            <a:extLst/>
          </p:cNvPr>
          <p:cNvSpPr txBox="1"/>
          <p:nvPr/>
        </p:nvSpPr>
        <p:spPr>
          <a:xfrm>
            <a:off x="119063" y="733425"/>
            <a:ext cx="7046912" cy="368300"/>
          </a:xfrm>
          <a:prstGeom prst="rect">
            <a:avLst/>
          </a:prstGeom>
          <a:noFill/>
          <a:ln w="12700" cap="flat">
            <a:noFill/>
            <a:miter lim="400000"/>
          </a:ln>
          <a:effectLst/>
          <a:extLst>
            <a:ext uri="{C572A759-6A51-4108-AA02-DFA0A04FC94B}"/>
          </a:extLst>
        </p:spPr>
        <p:txBody>
          <a:bodyPr lIns="37147" tIns="37147" rIns="37147" bIns="37147">
            <a:spAutoFit/>
          </a:bodyPr>
          <a:lstStyle>
            <a:lvl1pPr>
              <a:lnSpc>
                <a:spcPct val="90000"/>
              </a:lnSpc>
              <a:spcBef>
                <a:spcPts val="1000"/>
              </a:spcBef>
              <a:defRPr sz="2400">
                <a:solidFill>
                  <a:srgbClr val="FFFFFF"/>
                </a:solidFill>
              </a:defRPr>
            </a:lvl1pPr>
          </a:lstStyle>
          <a:p>
            <a:pPr>
              <a:defRPr/>
            </a:pPr>
            <a:r>
              <a:rPr lang="en-US" sz="2113" dirty="0">
                <a:solidFill>
                  <a:schemeClr val="bg1"/>
                </a:solidFill>
                <a:latin typeface="Calibri" panose="020F0502020204030204" pitchFamily="34" charset="0"/>
                <a:cs typeface="Arial" panose="020B0604020202020204" pitchFamily="34" charset="0"/>
              </a:rPr>
              <a:t>RESOURCES (On top menu)</a:t>
            </a:r>
            <a:endParaRPr sz="2113" dirty="0">
              <a:solidFill>
                <a:schemeClr val="bg1"/>
              </a:solidFill>
              <a:latin typeface="Calibri" panose="020F0502020204030204" pitchFamily="34" charset="0"/>
              <a:cs typeface="Arial" panose="020B0604020202020204" pitchFamily="34" charset="0"/>
            </a:endParaRPr>
          </a:p>
        </p:txBody>
      </p:sp>
      <p:sp>
        <p:nvSpPr>
          <p:cNvPr id="8" name="Content Placeholder 2">
            <a:extLst/>
          </p:cNvPr>
          <p:cNvSpPr>
            <a:spLocks noGrp="1"/>
          </p:cNvSpPr>
          <p:nvPr>
            <p:ph idx="1"/>
          </p:nvPr>
        </p:nvSpPr>
        <p:spPr>
          <a:xfrm>
            <a:off x="176213" y="733425"/>
            <a:ext cx="9113837" cy="3800475"/>
          </a:xfrm>
        </p:spPr>
        <p:txBody>
          <a:bodyPr rtlCol="0">
            <a:normAutofit/>
          </a:bodyPr>
          <a:lstStyle/>
          <a:p>
            <a:pPr marL="354013" indent="-354013" algn="just" eaLnBrk="1" fontAlgn="auto" hangingPunct="1">
              <a:spcAft>
                <a:spcPts val="0"/>
              </a:spcAft>
              <a:buClr>
                <a:srgbClr val="960000"/>
              </a:buClr>
              <a:buFont typeface="Times New Roman" panose="02020603050405020304" pitchFamily="18" charset="0"/>
              <a:buNone/>
              <a:defRPr/>
            </a:pPr>
            <a:endParaRPr lang="en-US" sz="1600" b="1" u="sng" dirty="0">
              <a:solidFill>
                <a:srgbClr val="FF0000"/>
              </a:solidFill>
            </a:endParaRPr>
          </a:p>
          <a:p>
            <a:pPr indent="-354013" algn="just" eaLnBrk="1" fontAlgn="auto" hangingPunct="1">
              <a:spcAft>
                <a:spcPts val="0"/>
              </a:spcAft>
              <a:buClr>
                <a:srgbClr val="960000"/>
              </a:buClr>
              <a:buFont typeface="Times New Roman" panose="02020603050405020304" pitchFamily="18" charset="0"/>
              <a:buNone/>
              <a:defRPr/>
            </a:pPr>
            <a:endParaRPr lang="en-US" sz="1400" b="1" dirty="0"/>
          </a:p>
        </p:txBody>
      </p:sp>
      <p:sp>
        <p:nvSpPr>
          <p:cNvPr id="145413" name="Rectangle 8"/>
          <p:cNvSpPr txBox="1">
            <a:spLocks/>
          </p:cNvSpPr>
          <p:nvPr/>
        </p:nvSpPr>
        <p:spPr bwMode="auto">
          <a:xfrm>
            <a:off x="68263" y="185738"/>
            <a:ext cx="9331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2200">
                <a:solidFill>
                  <a:schemeClr val="tx2"/>
                </a:solidFill>
              </a:rPr>
              <a:t>Glossary (On Menu)</a:t>
            </a:r>
            <a:endParaRPr lang="en-GB" altLang="en-US" sz="1400"/>
          </a:p>
        </p:txBody>
      </p:sp>
      <p:graphicFrame>
        <p:nvGraphicFramePr>
          <p:cNvPr id="2" name="Table 1">
            <a:extLst/>
          </p:cNvPr>
          <p:cNvGraphicFramePr>
            <a:graphicFrameLocks noGrp="1"/>
          </p:cNvGraphicFramePr>
          <p:nvPr>
            <p:extLst>
              <p:ext uri="{D42A27DB-BD31-4B8C-83A1-F6EECF244321}">
                <p14:modId xmlns:p14="http://schemas.microsoft.com/office/powerpoint/2010/main" val="887742561"/>
              </p:ext>
            </p:extLst>
          </p:nvPr>
        </p:nvGraphicFramePr>
        <p:xfrm>
          <a:off x="287338" y="733425"/>
          <a:ext cx="9112250" cy="4696590"/>
        </p:xfrm>
        <a:graphic>
          <a:graphicData uri="http://schemas.openxmlformats.org/drawingml/2006/table">
            <a:tbl>
              <a:tblPr firstRow="1" firstCol="1" bandRow="1">
                <a:tableStyleId>{5C22544A-7EE6-4342-B048-85BDC9FD1C3A}</a:tableStyleId>
              </a:tblPr>
              <a:tblGrid>
                <a:gridCol w="2586373">
                  <a:extLst>
                    <a:ext uri="{9D8B030D-6E8A-4147-A177-3AD203B41FA5}">
                      <a16:colId xmlns:a16="http://schemas.microsoft.com/office/drawing/2014/main" val="20000"/>
                    </a:ext>
                  </a:extLst>
                </a:gridCol>
                <a:gridCol w="6525877">
                  <a:extLst>
                    <a:ext uri="{9D8B030D-6E8A-4147-A177-3AD203B41FA5}">
                      <a16:colId xmlns:a16="http://schemas.microsoft.com/office/drawing/2014/main" val="20001"/>
                    </a:ext>
                  </a:extLst>
                </a:gridCol>
              </a:tblGrid>
              <a:tr h="260879">
                <a:tc>
                  <a:txBody>
                    <a:bodyPr/>
                    <a:lstStyle/>
                    <a:p>
                      <a:pPr marL="0" marR="0" algn="ctr">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Terms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gn="ctr">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Explanation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0"/>
                  </a:ext>
                </a:extLst>
              </a:tr>
              <a:tr h="260879">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Censure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A censure is an expression of strong disapproval or harsh criticism.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1"/>
                  </a:ext>
                </a:extLst>
              </a:tr>
              <a:tr h="521758">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Reputational Damage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It is the potential loss to </a:t>
                      </a:r>
                      <a:r>
                        <a:rPr lang="en-US" sz="1600" u="none" strike="noStrike" dirty="0">
                          <a:effectLst/>
                          <a:latin typeface="Times New Roman" panose="02020603050405020304" pitchFamily="18" charset="0"/>
                          <a:cs typeface="Times New Roman" panose="02020603050405020304" pitchFamily="18" charset="0"/>
                        </a:rPr>
                        <a:t>financial capital</a:t>
                      </a:r>
                      <a:r>
                        <a:rPr lang="en-US" sz="1600" dirty="0">
                          <a:effectLst/>
                          <a:latin typeface="Times New Roman" panose="02020603050405020304" pitchFamily="18" charset="0"/>
                          <a:cs typeface="Times New Roman" panose="02020603050405020304" pitchFamily="18" charset="0"/>
                        </a:rPr>
                        <a:t>, </a:t>
                      </a:r>
                      <a:r>
                        <a:rPr lang="en-US" sz="1600" u="none" strike="noStrike" dirty="0">
                          <a:effectLst/>
                          <a:latin typeface="Times New Roman" panose="02020603050405020304" pitchFamily="18" charset="0"/>
                          <a:cs typeface="Times New Roman" panose="02020603050405020304" pitchFamily="18" charset="0"/>
                        </a:rPr>
                        <a:t>social capital</a:t>
                      </a:r>
                      <a:r>
                        <a:rPr lang="en-US" sz="1600" dirty="0">
                          <a:effectLst/>
                          <a:latin typeface="Times New Roman" panose="02020603050405020304" pitchFamily="18" charset="0"/>
                          <a:cs typeface="Times New Roman" panose="02020603050405020304" pitchFamily="18" charset="0"/>
                        </a:rPr>
                        <a:t> and/or </a:t>
                      </a:r>
                      <a:r>
                        <a:rPr lang="en-US" sz="1600" u="none" strike="noStrike" dirty="0">
                          <a:effectLst/>
                          <a:latin typeface="Times New Roman" panose="02020603050405020304" pitchFamily="18" charset="0"/>
                          <a:cs typeface="Times New Roman" panose="02020603050405020304" pitchFamily="18" charset="0"/>
                        </a:rPr>
                        <a:t>market share</a:t>
                      </a:r>
                      <a:r>
                        <a:rPr lang="en-US" sz="1600" dirty="0">
                          <a:effectLst/>
                          <a:latin typeface="Times New Roman" panose="02020603050405020304" pitchFamily="18" charset="0"/>
                          <a:cs typeface="Times New Roman" panose="02020603050405020304" pitchFamily="18" charset="0"/>
                        </a:rPr>
                        <a:t> resulting from damages to a </a:t>
                      </a:r>
                      <a:r>
                        <a:rPr lang="en-US" sz="1600" u="none" strike="noStrike" dirty="0">
                          <a:effectLst/>
                          <a:latin typeface="Times New Roman" panose="02020603050405020304" pitchFamily="18" charset="0"/>
                          <a:cs typeface="Times New Roman" panose="02020603050405020304" pitchFamily="18" charset="0"/>
                        </a:rPr>
                        <a:t>firm's</a:t>
                      </a:r>
                      <a:r>
                        <a:rPr lang="en-US" sz="1600" dirty="0">
                          <a:effectLst/>
                          <a:latin typeface="Times New Roman" panose="02020603050405020304" pitchFamily="18" charset="0"/>
                          <a:cs typeface="Times New Roman" panose="02020603050405020304" pitchFamily="18" charset="0"/>
                        </a:rPr>
                        <a:t> reputation.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2"/>
                  </a:ext>
                </a:extLst>
              </a:tr>
              <a:tr h="782638">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Crimea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Crimea is a peninsula on the northern coast of the Black Sea in Eastern Europe that is almost completely surrounded by both the Black Sea and the smaller Sea of Azov to the northeast.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3"/>
                  </a:ext>
                </a:extLst>
              </a:tr>
              <a:tr h="782638">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Nuclear Proliferation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Nuclear proliferation is the spread of </a:t>
                      </a:r>
                      <a:r>
                        <a:rPr lang="en-US" sz="1600" u="none" strike="noStrike" dirty="0">
                          <a:effectLst/>
                          <a:latin typeface="Times New Roman" panose="02020603050405020304" pitchFamily="18" charset="0"/>
                          <a:cs typeface="Times New Roman" panose="02020603050405020304" pitchFamily="18" charset="0"/>
                        </a:rPr>
                        <a:t>nuclear weapons</a:t>
                      </a:r>
                      <a:r>
                        <a:rPr lang="en-US" sz="1600" dirty="0">
                          <a:effectLst/>
                          <a:latin typeface="Times New Roman" panose="02020603050405020304" pitchFamily="18" charset="0"/>
                          <a:cs typeface="Times New Roman" panose="02020603050405020304" pitchFamily="18" charset="0"/>
                        </a:rPr>
                        <a:t>, fissionable material, and weapons-applicable nuclear technology and information to nations not recognized as "Nuclear Weapon States"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4"/>
                  </a:ext>
                </a:extLst>
              </a:tr>
              <a:tr h="260879">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Narcotics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An addictive drug affecting mood or </a:t>
                      </a:r>
                      <a:r>
                        <a:rPr lang="en-US" sz="1600" dirty="0" err="1">
                          <a:effectLst/>
                          <a:latin typeface="Times New Roman" panose="02020603050405020304" pitchFamily="18" charset="0"/>
                          <a:cs typeface="Times New Roman" panose="02020603050405020304" pitchFamily="18" charset="0"/>
                        </a:rPr>
                        <a:t>behaviour</a:t>
                      </a:r>
                      <a:r>
                        <a:rPr lang="en-US" sz="1600" dirty="0">
                          <a:effectLst/>
                          <a:latin typeface="Times New Roman" panose="02020603050405020304" pitchFamily="18" charset="0"/>
                          <a:cs typeface="Times New Roman" panose="02020603050405020304" pitchFamily="18" charset="0"/>
                        </a:rPr>
                        <a:t>, especially an illegal one.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5"/>
                  </a:ext>
                </a:extLst>
              </a:tr>
              <a:tr h="521758">
                <a:tc>
                  <a:txBody>
                    <a:bodyPr/>
                    <a:lstStyle/>
                    <a:p>
                      <a:pPr marL="0" marR="0">
                        <a:lnSpc>
                          <a:spcPct val="107000"/>
                        </a:lnSpc>
                        <a:spcBef>
                          <a:spcPts val="0"/>
                        </a:spcBef>
                        <a:spcAft>
                          <a:spcPts val="0"/>
                        </a:spcAft>
                      </a:pPr>
                      <a:r>
                        <a:rPr lang="en-US" sz="1600">
                          <a:effectLst/>
                          <a:latin typeface="Times New Roman" panose="02020603050405020304" pitchFamily="18" charset="0"/>
                          <a:cs typeface="Times New Roman" panose="02020603050405020304" pitchFamily="18" charset="0"/>
                        </a:rPr>
                        <a:t>Chemical Weapons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Chemical weapons are considered weapons of mass destruction and their use in armed conflict is a violation of international law.</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6"/>
                  </a:ext>
                </a:extLst>
              </a:tr>
              <a:tr h="782638">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Organized Crime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tc>
                  <a:txBody>
                    <a:bodyPr/>
                    <a:lstStyle/>
                    <a:p>
                      <a:pPr marL="0" marR="0">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Organized crime is a category of transnational, national, or local groupings of highly centralized enterprises run by criminals who intend to engage in illegal activity, most commonly for profit.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1" marR="51431" marT="0" marB="0" anchor="b"/>
                </a:tc>
                <a:extLst>
                  <a:ext uri="{0D108BD9-81ED-4DB2-BD59-A6C34878D82A}">
                    <a16:rowId xmlns:a16="http://schemas.microsoft.com/office/drawing/2014/main" val="10007"/>
                  </a:ext>
                </a:extLst>
              </a:tr>
              <a:tr h="521758">
                <a:tc>
                  <a:txBody>
                    <a:bodyPr/>
                    <a:lstStyle/>
                    <a:p>
                      <a:pPr marL="0" marR="0" algn="l" defTabSz="914400" rtl="0" eaLnBrk="1" latinLnBrk="0" hangingPunct="1">
                        <a:lnSpc>
                          <a:spcPct val="107000"/>
                        </a:lnSpc>
                        <a:spcBef>
                          <a:spcPts val="0"/>
                        </a:spcBef>
                        <a:spcAft>
                          <a:spcPts val="0"/>
                        </a:spcAft>
                      </a:pPr>
                      <a:r>
                        <a:rPr lang="en-US" sz="1600" b="1" kern="1200" dirty="0">
                          <a:solidFill>
                            <a:schemeClr val="lt1"/>
                          </a:solidFill>
                          <a:effectLst/>
                          <a:latin typeface="Times New Roman" panose="02020603050405020304" pitchFamily="18" charset="0"/>
                          <a:ea typeface="+mn-ea"/>
                          <a:cs typeface="Times New Roman" panose="02020603050405020304" pitchFamily="18" charset="0"/>
                        </a:rPr>
                        <a:t>Diplomatic</a:t>
                      </a:r>
                    </a:p>
                  </a:txBody>
                  <a:tcPr marL="51431" marR="51431" marT="0" marB="0" anchor="b"/>
                </a:tc>
                <a:tc>
                  <a:txBody>
                    <a:bodyPr/>
                    <a:lstStyle/>
                    <a:p>
                      <a:pPr marL="0" marR="0" algn="l" defTabSz="914400" rtl="0" eaLnBrk="1" latinLnBrk="0" hangingPunct="1">
                        <a:lnSpc>
                          <a:spcPct val="107000"/>
                        </a:lnSpc>
                        <a:spcBef>
                          <a:spcPts val="0"/>
                        </a:spcBef>
                        <a:spcAft>
                          <a:spcPts val="0"/>
                        </a:spcAft>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Having or showing an ability to deal with people in a sensitive and tactful way.</a:t>
                      </a:r>
                    </a:p>
                  </a:txBody>
                  <a:tcPr marL="51431" marR="51431" marT="0" marB="0" anchor="b"/>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3"/>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CA86E1DD-F6C2-4D7F-9086-56B936CA9F12}" type="slidenum">
              <a:rPr lang="en-US" altLang="en-US" smtClean="0"/>
              <a:pPr/>
              <a:t>71</a:t>
            </a:fld>
            <a:endParaRPr lang="en-US" altLang="en-US" smtClean="0"/>
          </a:p>
        </p:txBody>
      </p:sp>
      <p:sp>
        <p:nvSpPr>
          <p:cNvPr id="9" name="Text Placeholder 7">
            <a:extLst/>
          </p:cNvPr>
          <p:cNvSpPr txBox="1"/>
          <p:nvPr/>
        </p:nvSpPr>
        <p:spPr>
          <a:xfrm>
            <a:off x="119063" y="733425"/>
            <a:ext cx="7046912" cy="368300"/>
          </a:xfrm>
          <a:prstGeom prst="rect">
            <a:avLst/>
          </a:prstGeom>
          <a:noFill/>
          <a:ln w="12700" cap="flat">
            <a:noFill/>
            <a:miter lim="400000"/>
          </a:ln>
          <a:effectLst/>
          <a:extLst>
            <a:ext uri="{C572A759-6A51-4108-AA02-DFA0A04FC94B}"/>
          </a:extLst>
        </p:spPr>
        <p:txBody>
          <a:bodyPr lIns="37147" tIns="37147" rIns="37147" bIns="37147">
            <a:spAutoFit/>
          </a:bodyPr>
          <a:lstStyle>
            <a:lvl1pPr>
              <a:lnSpc>
                <a:spcPct val="90000"/>
              </a:lnSpc>
              <a:spcBef>
                <a:spcPts val="1000"/>
              </a:spcBef>
              <a:defRPr sz="2400">
                <a:solidFill>
                  <a:srgbClr val="FFFFFF"/>
                </a:solidFill>
              </a:defRPr>
            </a:lvl1pPr>
          </a:lstStyle>
          <a:p>
            <a:pPr>
              <a:defRPr/>
            </a:pPr>
            <a:r>
              <a:rPr lang="en-US" sz="2113" dirty="0">
                <a:solidFill>
                  <a:schemeClr val="bg1"/>
                </a:solidFill>
                <a:latin typeface="Calibri" panose="020F0502020204030204" pitchFamily="34" charset="0"/>
                <a:cs typeface="Arial" panose="020B0604020202020204" pitchFamily="34" charset="0"/>
              </a:rPr>
              <a:t>RESOURCES (On top menu)</a:t>
            </a:r>
            <a:endParaRPr sz="2113" dirty="0">
              <a:solidFill>
                <a:schemeClr val="bg1"/>
              </a:solidFill>
              <a:latin typeface="Calibri" panose="020F0502020204030204" pitchFamily="34" charset="0"/>
              <a:cs typeface="Arial" panose="020B0604020202020204" pitchFamily="34" charset="0"/>
            </a:endParaRPr>
          </a:p>
        </p:txBody>
      </p:sp>
      <p:sp>
        <p:nvSpPr>
          <p:cNvPr id="8" name="Content Placeholder 2">
            <a:extLst/>
          </p:cNvPr>
          <p:cNvSpPr>
            <a:spLocks noGrp="1"/>
          </p:cNvSpPr>
          <p:nvPr>
            <p:ph idx="1"/>
          </p:nvPr>
        </p:nvSpPr>
        <p:spPr>
          <a:xfrm>
            <a:off x="176213" y="733425"/>
            <a:ext cx="9113837" cy="6124575"/>
          </a:xfrm>
        </p:spPr>
        <p:txBody>
          <a:bodyPr rtlCol="0">
            <a:normAutofit/>
          </a:bodyPr>
          <a:lstStyle/>
          <a:p>
            <a:pPr marL="354013" indent="-354013" algn="just" eaLnBrk="1" fontAlgn="auto" hangingPunct="1">
              <a:spcAft>
                <a:spcPts val="0"/>
              </a:spcAft>
              <a:buClr>
                <a:srgbClr val="960000"/>
              </a:buClr>
              <a:buFont typeface="Times New Roman" panose="02020603050405020304" pitchFamily="18" charset="0"/>
              <a:buNone/>
              <a:defRPr/>
            </a:pPr>
            <a:endParaRPr lang="en-US" sz="1600" b="1" u="sng" dirty="0">
              <a:solidFill>
                <a:srgbClr val="FF0000"/>
              </a:solidFill>
            </a:endParaRPr>
          </a:p>
          <a:p>
            <a:pPr indent="-354013" algn="just" eaLnBrk="1" fontAlgn="auto" hangingPunct="1">
              <a:spcAft>
                <a:spcPts val="0"/>
              </a:spcAft>
              <a:buClr>
                <a:srgbClr val="960000"/>
              </a:buClr>
              <a:buFont typeface="Times New Roman" panose="02020603050405020304" pitchFamily="18" charset="0"/>
              <a:buNone/>
              <a:defRPr/>
            </a:pPr>
            <a:endParaRPr lang="en-US" sz="1400" b="1" dirty="0"/>
          </a:p>
          <a:p>
            <a:pPr indent="-354013" algn="just" eaLnBrk="1" fontAlgn="auto" hangingPunct="1">
              <a:spcAft>
                <a:spcPts val="0"/>
              </a:spcAft>
              <a:buClr>
                <a:srgbClr val="960000"/>
              </a:buClr>
              <a:buFont typeface="Times New Roman" panose="02020603050405020304" pitchFamily="18" charset="0"/>
              <a:buNone/>
              <a:defRPr/>
            </a:pPr>
            <a:r>
              <a:rPr lang="en-US" sz="1400" b="1" dirty="0"/>
              <a:t>To learn more about Sanctions, please visit:</a:t>
            </a:r>
          </a:p>
          <a:p>
            <a:pPr indent="-354013" algn="just" eaLnBrk="1" fontAlgn="auto" hangingPunct="1">
              <a:spcAft>
                <a:spcPts val="0"/>
              </a:spcAft>
              <a:buClr>
                <a:srgbClr val="960000"/>
              </a:buClr>
              <a:buFont typeface="Times New Roman" panose="02020603050405020304" pitchFamily="18" charset="0"/>
              <a:buNone/>
              <a:defRPr/>
            </a:pPr>
            <a:endParaRPr lang="en-US" sz="1400" b="1" dirty="0"/>
          </a:p>
          <a:p>
            <a:pPr eaLnBrk="1" fontAlgn="auto" hangingPunct="1">
              <a:spcAft>
                <a:spcPts val="0"/>
              </a:spcAft>
              <a:defRPr/>
            </a:pPr>
            <a:r>
              <a:rPr lang="en-US" sz="1400" b="1" smtClean="0"/>
              <a:t>QNB </a:t>
            </a:r>
            <a:r>
              <a:rPr lang="en-US" sz="1400" b="1" dirty="0"/>
              <a:t>Group Sanctions Policy </a:t>
            </a:r>
            <a:r>
              <a:rPr lang="en-US" sz="1400"/>
              <a:t>- </a:t>
            </a:r>
            <a:r>
              <a:rPr lang="en-US" sz="1400" smtClean="0">
                <a:hlinkClick r:id="rId3"/>
              </a:rPr>
              <a:t>QNB </a:t>
            </a:r>
            <a:r>
              <a:rPr lang="en-US" sz="1400" dirty="0">
                <a:hlinkClick r:id="rId3"/>
              </a:rPr>
              <a:t>Group Sanctions </a:t>
            </a:r>
            <a:r>
              <a:rPr lang="en-US" sz="1400" dirty="0" smtClean="0">
                <a:hlinkClick r:id="rId3"/>
              </a:rPr>
              <a:t>Policy</a:t>
            </a:r>
            <a:endParaRPr lang="en-US" sz="1400" dirty="0"/>
          </a:p>
          <a:p>
            <a:pPr eaLnBrk="1" fontAlgn="auto" hangingPunct="1">
              <a:spcAft>
                <a:spcPts val="0"/>
              </a:spcAft>
              <a:defRPr/>
            </a:pPr>
            <a:endParaRPr lang="en-US" sz="1400" dirty="0"/>
          </a:p>
          <a:p>
            <a:pPr eaLnBrk="1" fontAlgn="auto" hangingPunct="1">
              <a:spcAft>
                <a:spcPts val="0"/>
              </a:spcAft>
              <a:defRPr/>
            </a:pPr>
            <a:r>
              <a:rPr lang="en-US" sz="1400" b="1" smtClean="0"/>
              <a:t>QNB </a:t>
            </a:r>
            <a:r>
              <a:rPr lang="en-US" sz="1400" b="1" dirty="0"/>
              <a:t>List of Sanctioned and High Risk Countries - </a:t>
            </a:r>
            <a:r>
              <a:rPr lang="en-US" sz="1400" dirty="0">
                <a:hlinkClick r:id="rId4"/>
              </a:rPr>
              <a:t>Circular 149 2018 </a:t>
            </a:r>
            <a:r>
              <a:rPr lang="en-US" sz="1400">
                <a:hlinkClick r:id="rId4"/>
              </a:rPr>
              <a:t>- </a:t>
            </a:r>
            <a:r>
              <a:rPr lang="en-US" sz="1400" smtClean="0">
                <a:hlinkClick r:id="rId4"/>
              </a:rPr>
              <a:t>QNB </a:t>
            </a:r>
            <a:r>
              <a:rPr lang="en-US" sz="1400" dirty="0">
                <a:hlinkClick r:id="rId4"/>
              </a:rPr>
              <a:t>List of Sanctioned and High Risk Countries</a:t>
            </a:r>
            <a:endParaRPr lang="en-US" sz="1400" dirty="0"/>
          </a:p>
          <a:p>
            <a:pPr>
              <a:defRPr/>
            </a:pPr>
            <a:r>
              <a:rPr lang="en-US" sz="1400" b="1" dirty="0"/>
              <a:t>What are Economic Sanctions? </a:t>
            </a:r>
            <a:r>
              <a:rPr lang="en-US" sz="1400" dirty="0">
                <a:hlinkClick r:id="rId5"/>
              </a:rPr>
              <a:t>https://www.cfr.org/backgrounder/what-are-economic-sanctions</a:t>
            </a:r>
            <a:endParaRPr lang="en-US" sz="1400" dirty="0"/>
          </a:p>
          <a:p>
            <a:pPr>
              <a:defRPr/>
            </a:pPr>
            <a:endParaRPr lang="en-US" sz="1400" dirty="0"/>
          </a:p>
          <a:p>
            <a:pPr>
              <a:defRPr/>
            </a:pPr>
            <a:r>
              <a:rPr lang="en-US" sz="1400" b="1" dirty="0"/>
              <a:t>Ethics of Economic Sanctions - </a:t>
            </a:r>
            <a:r>
              <a:rPr lang="en-US" sz="1400" dirty="0">
                <a:hlinkClick r:id="rId6"/>
              </a:rPr>
              <a:t>https://www.iep.utm.edu/eth-ec-s/</a:t>
            </a:r>
            <a:endParaRPr lang="en-US" sz="1400" dirty="0"/>
          </a:p>
          <a:p>
            <a:pPr>
              <a:defRPr/>
            </a:pPr>
            <a:endParaRPr lang="en-US" sz="1400" dirty="0"/>
          </a:p>
          <a:p>
            <a:pPr>
              <a:defRPr/>
            </a:pPr>
            <a:r>
              <a:rPr lang="en-US" sz="1400" b="1" dirty="0"/>
              <a:t>How Economic Sanction Works? - </a:t>
            </a:r>
            <a:r>
              <a:rPr lang="en-US" sz="1400" dirty="0">
                <a:hlinkClick r:id="rId7"/>
              </a:rPr>
              <a:t>https://</a:t>
            </a:r>
            <a:r>
              <a:rPr lang="en-US" sz="1400" dirty="0" smtClean="0">
                <a:hlinkClick r:id="rId7"/>
              </a:rPr>
              <a:t>www.investopedia.com/articles/economics/10/economic-sanctions.asp</a:t>
            </a:r>
            <a:endParaRPr lang="en-US" sz="1400" dirty="0" smtClean="0"/>
          </a:p>
          <a:p>
            <a:pPr>
              <a:defRPr/>
            </a:pPr>
            <a:endParaRPr lang="en-US" sz="1400" dirty="0"/>
          </a:p>
          <a:p>
            <a:pPr>
              <a:defRPr/>
            </a:pPr>
            <a:r>
              <a:rPr lang="en-US" sz="1400" b="1" dirty="0" smtClean="0"/>
              <a:t>Sanctions Fines Hit a Decade High</a:t>
            </a:r>
            <a:r>
              <a:rPr lang="en-US" sz="1400" dirty="0" smtClean="0"/>
              <a:t>: </a:t>
            </a:r>
            <a:r>
              <a:rPr lang="en-US" sz="1400" dirty="0" smtClean="0">
                <a:hlinkClick r:id="rId8"/>
              </a:rPr>
              <a:t>ttps</a:t>
            </a:r>
            <a:r>
              <a:rPr lang="en-US" sz="1400" dirty="0">
                <a:hlinkClick r:id="rId8"/>
              </a:rPr>
              <a:t>://www.wsj.com/articles/u-s-sanctions-compliance-fines-hit-decade-high-11564057920</a:t>
            </a:r>
            <a:endParaRPr lang="en-US" sz="1400" dirty="0" smtClean="0"/>
          </a:p>
          <a:p>
            <a:pPr>
              <a:defRPr/>
            </a:pPr>
            <a:endParaRPr lang="en-US" sz="1400" dirty="0"/>
          </a:p>
          <a:p>
            <a:pPr marL="0" indent="0" eaLnBrk="1" fontAlgn="auto" hangingPunct="1">
              <a:spcAft>
                <a:spcPts val="0"/>
              </a:spcAft>
              <a:buFont typeface="Times New Roman" panose="02020603050405020304" pitchFamily="18" charset="0"/>
              <a:buNone/>
              <a:defRPr/>
            </a:pPr>
            <a:r>
              <a:rPr lang="en-US" sz="1400" b="1" dirty="0" smtClean="0"/>
              <a:t>If </a:t>
            </a:r>
            <a:r>
              <a:rPr lang="en-US" sz="1400" b="1" dirty="0"/>
              <a:t>you have any questions or doubts related to Sanctions, please send us a query </a:t>
            </a:r>
            <a:r>
              <a:rPr lang="en-US" sz="1400" b="1"/>
              <a:t>on </a:t>
            </a:r>
            <a:r>
              <a:rPr lang="en-US" sz="1400" smtClean="0">
                <a:solidFill>
                  <a:schemeClr val="accent1">
                    <a:lumMod val="75000"/>
                  </a:schemeClr>
                </a:solidFill>
                <a:hlinkClick r:id="rId9"/>
              </a:rPr>
              <a:t>GroupComplianceSanctionsHelpDesk@qnb.com</a:t>
            </a:r>
            <a:endParaRPr lang="en-US" sz="1400" dirty="0">
              <a:solidFill>
                <a:schemeClr val="accent1">
                  <a:lumMod val="75000"/>
                </a:schemeClr>
              </a:solidFill>
            </a:endParaRPr>
          </a:p>
          <a:p>
            <a:pPr algn="just" eaLnBrk="1" fontAlgn="auto" hangingPunct="1">
              <a:spcAft>
                <a:spcPts val="0"/>
              </a:spcAft>
              <a:defRPr/>
            </a:pPr>
            <a:endParaRPr lang="en-US" sz="1400" dirty="0">
              <a:solidFill>
                <a:schemeClr val="accent1">
                  <a:lumMod val="75000"/>
                </a:schemeClr>
              </a:solidFill>
            </a:endParaRPr>
          </a:p>
          <a:p>
            <a:pPr algn="just" eaLnBrk="1" fontAlgn="auto" hangingPunct="1">
              <a:spcAft>
                <a:spcPts val="0"/>
              </a:spcAft>
              <a:defRPr/>
            </a:pPr>
            <a:endParaRPr lang="en-US" sz="1400" dirty="0">
              <a:solidFill>
                <a:schemeClr val="accent1">
                  <a:lumMod val="75000"/>
                </a:schemeClr>
              </a:solidFill>
            </a:endParaRPr>
          </a:p>
          <a:p>
            <a:pPr marL="0" indent="0" algn="just" eaLnBrk="1" fontAlgn="auto" hangingPunct="1">
              <a:spcAft>
                <a:spcPts val="0"/>
              </a:spcAft>
              <a:buFont typeface="Times New Roman" panose="02020603050405020304" pitchFamily="18" charset="0"/>
              <a:buNone/>
              <a:defRPr/>
            </a:pPr>
            <a:endParaRPr lang="en-US" sz="1400" dirty="0">
              <a:solidFill>
                <a:schemeClr val="accent1">
                  <a:lumMod val="75000"/>
                </a:schemeClr>
              </a:solidFill>
            </a:endParaRPr>
          </a:p>
        </p:txBody>
      </p:sp>
      <p:sp>
        <p:nvSpPr>
          <p:cNvPr id="147461" name="Rectangle 8"/>
          <p:cNvSpPr txBox="1">
            <a:spLocks/>
          </p:cNvSpPr>
          <p:nvPr/>
        </p:nvSpPr>
        <p:spPr bwMode="auto">
          <a:xfrm>
            <a:off x="68263" y="185738"/>
            <a:ext cx="93313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2200">
                <a:solidFill>
                  <a:schemeClr val="tx2"/>
                </a:solidFill>
              </a:rPr>
              <a:t>Resources (On Menu)</a:t>
            </a:r>
            <a:endParaRPr lang="en-GB" altLang="en-US"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80963" y="185738"/>
            <a:ext cx="9744075" cy="503237"/>
          </a:xfrm>
        </p:spPr>
        <p:txBody>
          <a:bodyPr/>
          <a:lstStyle/>
          <a:p>
            <a:pPr algn="r" rtl="1"/>
            <a:r>
              <a:rPr lang="ar-EG" altLang="en-US" sz="2000" b="1" dirty="0" smtClean="0">
                <a:solidFill>
                  <a:srgbClr val="000F33"/>
                </a:solidFill>
              </a:rPr>
              <a:t>التكلفة الباهظة لعدم الامتثال للعقوبات</a:t>
            </a:r>
            <a:endParaRPr lang="en-US" altLang="en-US" sz="2000" b="1" dirty="0" smtClean="0">
              <a:solidFill>
                <a:srgbClr val="000F33"/>
              </a:solidFill>
            </a:endParaRPr>
          </a:p>
        </p:txBody>
      </p:sp>
      <p:sp>
        <p:nvSpPr>
          <p:cNvPr id="22531" name="Slide Number Placeholder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fld id="{F81126B1-1660-4DE4-B7B6-5C5FB7F5BF75}" type="slidenum">
              <a:rPr lang="en-GB" altLang="en-US" smtClean="0"/>
              <a:pPr>
                <a:lnSpc>
                  <a:spcPct val="100000"/>
                </a:lnSpc>
                <a:spcBef>
                  <a:spcPct val="0"/>
                </a:spcBef>
                <a:buFontTx/>
                <a:buNone/>
              </a:pPr>
              <a:t>8</a:t>
            </a:fld>
            <a:endParaRPr lang="en-GB" altLang="en-US" smtClean="0"/>
          </a:p>
        </p:txBody>
      </p:sp>
      <p:sp>
        <p:nvSpPr>
          <p:cNvPr id="6" name="TextBox 5">
            <a:extLst/>
          </p:cNvPr>
          <p:cNvSpPr txBox="1"/>
          <p:nvPr/>
        </p:nvSpPr>
        <p:spPr>
          <a:xfrm>
            <a:off x="10120313" y="0"/>
            <a:ext cx="2759075" cy="3046413"/>
          </a:xfrm>
          <a:prstGeom prst="rect">
            <a:avLst/>
          </a:prstGeom>
          <a:solidFill>
            <a:srgbClr val="FFE699"/>
          </a:solidFill>
          <a:ln w="12700">
            <a:miter lim="400000"/>
          </a:ln>
          <a:extLst>
            <a:ext uri="{C572A759-6A51-4108-AA02-DFA0A04FC94B}"/>
          </a:extLst>
        </p:spPr>
        <p:txBody>
          <a:bodyPr lIns="45719" rIns="45719">
            <a:spAutoFit/>
          </a:bodyPr>
          <a:lstStyle/>
          <a:p>
            <a:pPr eaLnBrk="1" hangingPunct="1">
              <a:defRPr b="1" u="sng"/>
            </a:pPr>
            <a:r>
              <a:rPr b="1" u="sng" dirty="0"/>
              <a:t>Viz Notes</a:t>
            </a:r>
            <a:endParaRPr lang="en-US" b="1" u="sng" dirty="0"/>
          </a:p>
          <a:p>
            <a:pPr eaLnBrk="1" hangingPunct="1">
              <a:defRPr b="1" u="sng"/>
            </a:pPr>
            <a:endParaRPr lang="en-US" b="1" u="sng" dirty="0"/>
          </a:p>
          <a:p>
            <a:pPr eaLnBrk="1" hangingPunct="1">
              <a:defRPr b="1" u="sng"/>
            </a:pPr>
            <a:endParaRPr b="1" u="sng" dirty="0"/>
          </a:p>
          <a:p>
            <a:pPr eaLnBrk="1" hangingPunct="1">
              <a:defRPr/>
            </a:pPr>
            <a:endParaRPr dirty="0"/>
          </a:p>
          <a:p>
            <a:pPr eaLnBrk="1" hangingPunct="1">
              <a:defRPr/>
            </a:pPr>
            <a:endParaRPr lang="en-US" dirty="0"/>
          </a:p>
          <a:p>
            <a:pPr marL="342900" indent="-342900" eaLnBrk="1" hangingPunct="1">
              <a:buSzPct val="100000"/>
              <a:buFontTx/>
              <a:buAutoNum type="arabicPeriod"/>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a:p>
            <a:pPr eaLnBrk="1" hangingPunct="1">
              <a:defRPr/>
            </a:pPr>
            <a:endParaRPr dirty="0"/>
          </a:p>
        </p:txBody>
      </p:sp>
      <p:sp>
        <p:nvSpPr>
          <p:cNvPr id="22533" name="TextBox 9"/>
          <p:cNvSpPr txBox="1">
            <a:spLocks noChangeArrowheads="1"/>
          </p:cNvSpPr>
          <p:nvPr/>
        </p:nvSpPr>
        <p:spPr bwMode="auto">
          <a:xfrm>
            <a:off x="-2973388" y="0"/>
            <a:ext cx="2759075" cy="2308225"/>
          </a:xfrm>
          <a:prstGeom prst="rect">
            <a:avLst/>
          </a:prstGeom>
          <a:solidFill>
            <a:srgbClr val="C6E7C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b="1" u="sng"/>
              <a:t>Client Feedback</a:t>
            </a:r>
          </a:p>
          <a:p>
            <a:pPr eaLnBrk="1" hangingPunct="1"/>
            <a:endParaRPr lang="en-US" altLang="en-US"/>
          </a:p>
          <a:p>
            <a:pPr eaLnBrk="1" hangingPunct="1"/>
            <a:endParaRPr lang="en-US" altLang="en-US"/>
          </a:p>
          <a:p>
            <a:pPr eaLnBrk="1" hangingPunct="1"/>
            <a:r>
              <a:rPr lang="en-US" altLang="en-US"/>
              <a:t>I’ve made some modifications in this slide</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2253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1013"/>
            <a:ext cx="9906000"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rrow: Chevron 14">
            <a:extLst/>
          </p:cNvPr>
          <p:cNvSpPr/>
          <p:nvPr/>
        </p:nvSpPr>
        <p:spPr>
          <a:xfrm>
            <a:off x="1112838" y="2678113"/>
            <a:ext cx="2481262" cy="873125"/>
          </a:xfrm>
          <a:prstGeom prst="chevron">
            <a:avLst/>
          </a:prstGeom>
          <a:solidFill>
            <a:srgbClr val="40A8C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6" name="Arrow: Chevron 15">
            <a:extLst/>
          </p:cNvPr>
          <p:cNvSpPr/>
          <p:nvPr/>
        </p:nvSpPr>
        <p:spPr>
          <a:xfrm>
            <a:off x="3905250" y="2678113"/>
            <a:ext cx="2481263" cy="873125"/>
          </a:xfrm>
          <a:prstGeom prst="chevron">
            <a:avLst/>
          </a:prstGeom>
          <a:solidFill>
            <a:srgbClr val="40A8C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7" name="Arrow: Chevron 16">
            <a:extLst/>
          </p:cNvPr>
          <p:cNvSpPr/>
          <p:nvPr/>
        </p:nvSpPr>
        <p:spPr>
          <a:xfrm>
            <a:off x="6697663" y="2678113"/>
            <a:ext cx="2481262" cy="873125"/>
          </a:xfrm>
          <a:prstGeom prst="chevron">
            <a:avLst/>
          </a:prstGeom>
          <a:solidFill>
            <a:srgbClr val="40A8C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2538" name="Rectangle 12"/>
          <p:cNvSpPr>
            <a:spLocks noChangeArrowheads="1"/>
          </p:cNvSpPr>
          <p:nvPr/>
        </p:nvSpPr>
        <p:spPr bwMode="auto">
          <a:xfrm>
            <a:off x="1768475" y="2928938"/>
            <a:ext cx="1169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ar-EG" altLang="en-US" sz="1800" b="1" dirty="0" smtClean="0">
                <a:cs typeface="Times New Roman" panose="02020603050405020304" pitchFamily="18" charset="0"/>
              </a:rPr>
              <a:t>2017</a:t>
            </a:r>
            <a:endParaRPr lang="en-US" altLang="en-US" sz="1800" b="1" dirty="0">
              <a:cs typeface="Times New Roman" panose="02020603050405020304" pitchFamily="18" charset="0"/>
            </a:endParaRPr>
          </a:p>
        </p:txBody>
      </p:sp>
      <p:sp>
        <p:nvSpPr>
          <p:cNvPr id="22539" name="Rectangle 12"/>
          <p:cNvSpPr>
            <a:spLocks noChangeArrowheads="1"/>
          </p:cNvSpPr>
          <p:nvPr/>
        </p:nvSpPr>
        <p:spPr bwMode="auto">
          <a:xfrm>
            <a:off x="4562475" y="2928938"/>
            <a:ext cx="117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en-US" altLang="en-US" sz="1800" b="1">
                <a:cs typeface="Times New Roman" panose="02020603050405020304" pitchFamily="18" charset="0"/>
              </a:rPr>
              <a:t>2018</a:t>
            </a:r>
          </a:p>
        </p:txBody>
      </p:sp>
      <p:sp>
        <p:nvSpPr>
          <p:cNvPr id="22540" name="Rectangle 12"/>
          <p:cNvSpPr>
            <a:spLocks noChangeArrowheads="1"/>
          </p:cNvSpPr>
          <p:nvPr/>
        </p:nvSpPr>
        <p:spPr bwMode="auto">
          <a:xfrm>
            <a:off x="7351713" y="2908300"/>
            <a:ext cx="117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ctr" eaLnBrk="1" hangingPunct="1">
              <a:spcAft>
                <a:spcPts val="600"/>
              </a:spcAft>
              <a:buClr>
                <a:srgbClr val="960000"/>
              </a:buClr>
              <a:buFont typeface="Times New Roman" panose="02020603050405020304" pitchFamily="18" charset="0"/>
              <a:buNone/>
            </a:pPr>
            <a:r>
              <a:rPr lang="en-US" altLang="en-US" sz="1800" b="1">
                <a:cs typeface="Times New Roman" panose="02020603050405020304" pitchFamily="18" charset="0"/>
              </a:rPr>
              <a:t>2019</a:t>
            </a:r>
          </a:p>
        </p:txBody>
      </p:sp>
      <p:sp>
        <p:nvSpPr>
          <p:cNvPr id="22541" name="Rectangle 2"/>
          <p:cNvSpPr txBox="1">
            <a:spLocks/>
          </p:cNvSpPr>
          <p:nvPr>
            <p:custDataLst>
              <p:tags r:id="rId1"/>
            </p:custDataLst>
          </p:nvPr>
        </p:nvSpPr>
        <p:spPr bwMode="auto">
          <a:xfrm>
            <a:off x="0" y="6113463"/>
            <a:ext cx="3238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95250" indent="-9366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238125" indent="-125413">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352425" indent="-109538">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479425" indent="-117475">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9366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13938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18510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2308225" indent="-117475"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gn="r" rtl="1">
              <a:spcBef>
                <a:spcPct val="0"/>
              </a:spcBef>
              <a:buFontTx/>
              <a:buNone/>
            </a:pPr>
            <a:r>
              <a:rPr lang="ar-EG" altLang="en-US" sz="1600" b="1" i="1" dirty="0">
                <a:solidFill>
                  <a:srgbClr val="C00000"/>
                </a:solidFill>
              </a:rPr>
              <a:t>انقر فوق كل </a:t>
            </a:r>
            <a:r>
              <a:rPr lang="ar-EG" altLang="en-US" sz="1600" b="1" i="1" dirty="0" smtClean="0">
                <a:solidFill>
                  <a:srgbClr val="C00000"/>
                </a:solidFill>
              </a:rPr>
              <a:t>عام لمعرفة المزيد</a:t>
            </a:r>
            <a:r>
              <a:rPr lang="en-US" altLang="en-US" sz="1600" b="1" i="1" dirty="0" smtClean="0">
                <a:solidFill>
                  <a:srgbClr val="C00000"/>
                </a:solidFill>
              </a:rPr>
              <a:t>.</a:t>
            </a:r>
            <a:r>
              <a:rPr lang="ar-EG" altLang="en-US" sz="1600" b="1" i="1" dirty="0" smtClean="0">
                <a:solidFill>
                  <a:srgbClr val="C00000"/>
                </a:solidFill>
              </a:rPr>
              <a:t> </a:t>
            </a:r>
            <a:endParaRPr lang="en-US" altLang="en-US" sz="1600" b="1" i="1" dirty="0">
              <a:solidFill>
                <a:srgbClr val="C00000"/>
              </a:solidFill>
            </a:endParaRPr>
          </a:p>
        </p:txBody>
      </p:sp>
      <p:sp>
        <p:nvSpPr>
          <p:cNvPr id="22542" name="TextBox 14"/>
          <p:cNvSpPr txBox="1">
            <a:spLocks noChangeArrowheads="1"/>
          </p:cNvSpPr>
          <p:nvPr/>
        </p:nvSpPr>
        <p:spPr bwMode="auto">
          <a:xfrm>
            <a:off x="3905249" y="6532563"/>
            <a:ext cx="53888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800" dirty="0" smtClean="0">
                <a:cs typeface="Times New Roman" panose="02020603050405020304" pitchFamily="18" charset="0"/>
              </a:rPr>
              <a:t>المصدر: </a:t>
            </a:r>
            <a:r>
              <a:rPr lang="en-US" altLang="en-US" sz="800" dirty="0" smtClean="0">
                <a:cs typeface="Times New Roman" panose="02020603050405020304" pitchFamily="18" charset="0"/>
              </a:rPr>
              <a:t> </a:t>
            </a:r>
            <a:r>
              <a:rPr lang="en-US" altLang="en-US" sz="800" dirty="0">
                <a:cs typeface="Times New Roman" panose="02020603050405020304" pitchFamily="18" charset="0"/>
                <a:hlinkClick r:id="rId5"/>
              </a:rPr>
              <a:t>https://</a:t>
            </a:r>
            <a:r>
              <a:rPr lang="en-US" altLang="en-US" sz="800" dirty="0" smtClean="0">
                <a:cs typeface="Times New Roman" panose="02020603050405020304" pitchFamily="18" charset="0"/>
                <a:hlinkClick r:id="rId5"/>
              </a:rPr>
              <a:t>www.treasury.gov/resource-center/sanctions/OFAC-Enforcement/Pages/OFAC-Recent-Actions.aspx</a:t>
            </a:r>
            <a:r>
              <a:rPr lang="ar-EG" altLang="en-US" sz="800" dirty="0" smtClean="0">
                <a:cs typeface="Times New Roman" panose="02020603050405020304" pitchFamily="18" charset="0"/>
              </a:rPr>
              <a:t> </a:t>
            </a:r>
            <a:endParaRPr lang="en-US" altLang="en-US" sz="800" dirty="0">
              <a:cs typeface="Times New Roman" panose="02020603050405020304" pitchFamily="18" charset="0"/>
            </a:endParaRPr>
          </a:p>
        </p:txBody>
      </p:sp>
      <p:sp>
        <p:nvSpPr>
          <p:cNvPr id="22543" name="Rectangle 1">
            <a:extLst/>
          </p:cNvPr>
          <p:cNvSpPr>
            <a:spLocks noChangeArrowheads="1"/>
          </p:cNvSpPr>
          <p:nvPr/>
        </p:nvSpPr>
        <p:spPr bwMode="auto">
          <a:xfrm>
            <a:off x="0" y="468313"/>
            <a:ext cx="9906000" cy="1815882"/>
          </a:xfrm>
          <a:prstGeom prst="rect">
            <a:avLst/>
          </a:prstGeom>
          <a:solidFill>
            <a:srgbClr val="000F33"/>
          </a:solidFill>
          <a:ln>
            <a:noFill/>
          </a:ln>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marL="285750" indent="-285750" algn="r" rtl="1">
              <a:buFont typeface="Arial" panose="020B0604020202020204" pitchFamily="34" charset="0"/>
              <a:buChar char="•"/>
              <a:defRPr/>
            </a:pPr>
            <a:r>
              <a:rPr lang="ar-EG" altLang="en-US" sz="1600" dirty="0" smtClean="0">
                <a:solidFill>
                  <a:schemeClr val="bg1"/>
                </a:solidFill>
              </a:rPr>
              <a:t>بلغت </a:t>
            </a:r>
            <a:r>
              <a:rPr lang="ar-EG" altLang="en-US" sz="1600" dirty="0">
                <a:solidFill>
                  <a:schemeClr val="bg1"/>
                </a:solidFill>
              </a:rPr>
              <a:t>الغرامات التي أصدرتها </a:t>
            </a:r>
            <a:r>
              <a:rPr lang="ar-EG" altLang="en-US" sz="1600" dirty="0" smtClean="0">
                <a:solidFill>
                  <a:schemeClr val="bg1"/>
                </a:solidFill>
              </a:rPr>
              <a:t>الهيئات </a:t>
            </a:r>
            <a:r>
              <a:rPr lang="ar-EG" altLang="en-US" sz="1600" dirty="0">
                <a:solidFill>
                  <a:schemeClr val="bg1"/>
                </a:solidFill>
              </a:rPr>
              <a:t>التنظيمية في الولايات المتحدة </a:t>
            </a:r>
            <a:r>
              <a:rPr lang="ar-EG" altLang="en-US" sz="1600" dirty="0" smtClean="0">
                <a:solidFill>
                  <a:schemeClr val="bg1"/>
                </a:solidFill>
              </a:rPr>
              <a:t>أقصى حد لها خلال العقد  الأخير وهذا بغرض فرض </a:t>
            </a:r>
            <a:r>
              <a:rPr lang="ar-EG" altLang="en-US" sz="1600" dirty="0">
                <a:solidFill>
                  <a:schemeClr val="bg1"/>
                </a:solidFill>
              </a:rPr>
              <a:t>الامتثال </a:t>
            </a:r>
            <a:r>
              <a:rPr lang="ar-EG" altLang="en-US" sz="1600" dirty="0" smtClean="0">
                <a:solidFill>
                  <a:schemeClr val="bg1"/>
                </a:solidFill>
              </a:rPr>
              <a:t>للعقوبات في الوقت ذاته التي تستخدم </a:t>
            </a:r>
            <a:r>
              <a:rPr lang="ar-EG" altLang="en-US" sz="1600" dirty="0">
                <a:solidFill>
                  <a:schemeClr val="bg1"/>
                </a:solidFill>
              </a:rPr>
              <a:t>فيه إدارة ترامب العقوبات بشكل متزايد كأداة للسياسة الخارجية.</a:t>
            </a:r>
          </a:p>
          <a:p>
            <a:pPr marL="285750" indent="-285750" algn="r" rtl="1">
              <a:buFont typeface="Arial" panose="020B0604020202020204" pitchFamily="34" charset="0"/>
              <a:buChar char="•"/>
              <a:defRPr/>
            </a:pPr>
            <a:r>
              <a:rPr lang="ar-EG" altLang="en-US" sz="1600" dirty="0">
                <a:solidFill>
                  <a:schemeClr val="bg1"/>
                </a:solidFill>
              </a:rPr>
              <a:t>تم إصدار حوالي 1.3 مليار دولار من إجمالي العقوبات من قبل مكتب مراقبة الأصول الأجنبية التابع لوزارة الخزانة </a:t>
            </a:r>
            <a:r>
              <a:rPr lang="ar-EG" altLang="en-US" sz="1600" dirty="0" smtClean="0">
                <a:solidFill>
                  <a:schemeClr val="bg1"/>
                </a:solidFill>
              </a:rPr>
              <a:t>(</a:t>
            </a:r>
            <a:r>
              <a:rPr lang="en-US" altLang="en-US" sz="1600" dirty="0">
                <a:solidFill>
                  <a:schemeClr val="bg1"/>
                </a:solidFill>
              </a:rPr>
              <a:t>OFAC</a:t>
            </a:r>
            <a:r>
              <a:rPr lang="ar-EG" altLang="en-US" sz="1600" dirty="0" smtClean="0">
                <a:solidFill>
                  <a:schemeClr val="bg1"/>
                </a:solidFill>
              </a:rPr>
              <a:t>) في </a:t>
            </a:r>
            <a:r>
              <a:rPr lang="ar-EG" altLang="en-US" sz="1600" dirty="0">
                <a:solidFill>
                  <a:schemeClr val="bg1"/>
                </a:solidFill>
              </a:rPr>
              <a:t>الأشهر السبعة الأولى من عام 2019.</a:t>
            </a:r>
          </a:p>
          <a:p>
            <a:pPr marL="285750" indent="-285750" algn="r" rtl="1">
              <a:buFont typeface="Arial" panose="020B0604020202020204" pitchFamily="34" charset="0"/>
              <a:buChar char="•"/>
              <a:defRPr/>
            </a:pPr>
            <a:r>
              <a:rPr lang="ar-EG" altLang="en-US" sz="1600" dirty="0">
                <a:solidFill>
                  <a:schemeClr val="bg1"/>
                </a:solidFill>
              </a:rPr>
              <a:t>دعونا نلقي نظرة على بعض الحالات البارزة </a:t>
            </a:r>
            <a:r>
              <a:rPr lang="ar-EG" altLang="en-US" sz="1600" dirty="0" smtClean="0">
                <a:solidFill>
                  <a:schemeClr val="bg1"/>
                </a:solidFill>
              </a:rPr>
              <a:t>عالية العقوبات التي </a:t>
            </a:r>
            <a:r>
              <a:rPr lang="ar-EG" altLang="en-US" sz="1600" dirty="0">
                <a:solidFill>
                  <a:schemeClr val="bg1"/>
                </a:solidFill>
              </a:rPr>
              <a:t>فرضت عليها </a:t>
            </a:r>
            <a:r>
              <a:rPr lang="ar-EG" altLang="en-US" sz="1600" dirty="0">
                <a:solidFill>
                  <a:schemeClr val="bg1"/>
                </a:solidFill>
              </a:rPr>
              <a:t>من قبل مكتب مراقبة الأصول الأجنبية التابع لوزارة الخزانة </a:t>
            </a:r>
            <a:r>
              <a:rPr lang="ar-EG" altLang="en-US" sz="1600" dirty="0" smtClean="0">
                <a:solidFill>
                  <a:schemeClr val="bg1"/>
                </a:solidFill>
              </a:rPr>
              <a:t>الأمريكية (</a:t>
            </a:r>
            <a:r>
              <a:rPr lang="en-US" altLang="en-US" sz="1600" dirty="0">
                <a:solidFill>
                  <a:schemeClr val="bg1"/>
                </a:solidFill>
              </a:rPr>
              <a:t>OFAC</a:t>
            </a:r>
            <a:r>
              <a:rPr lang="ar-EG" altLang="en-US" sz="1600" dirty="0">
                <a:solidFill>
                  <a:schemeClr val="bg1"/>
                </a:solidFill>
              </a:rPr>
              <a:t>) </a:t>
            </a:r>
            <a:r>
              <a:rPr lang="ar-EG" altLang="en-US" sz="1600" dirty="0" smtClean="0">
                <a:solidFill>
                  <a:schemeClr val="bg1"/>
                </a:solidFill>
              </a:rPr>
              <a:t>والتي </a:t>
            </a:r>
            <a:r>
              <a:rPr lang="ar-EG" altLang="en-US" sz="1600" dirty="0">
                <a:solidFill>
                  <a:schemeClr val="bg1"/>
                </a:solidFill>
              </a:rPr>
              <a:t>فرضت عليها عقوبات في السنوات الأخيرة.</a:t>
            </a:r>
          </a:p>
          <a:p>
            <a:pPr marL="285750" indent="-285750">
              <a:buFont typeface="Arial" panose="020B0604020202020204" pitchFamily="34" charset="0"/>
              <a:buChar char="•"/>
              <a:defRPr/>
            </a:pPr>
            <a:endParaRPr lang="en-US" altLang="en-US" sz="1600" strike="sngStrike"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81526" y="3169786"/>
            <a:ext cx="911224" cy="1475239"/>
          </a:xfrm>
          <a:prstGeom prst="rect">
            <a:avLst/>
          </a:prstGeom>
        </p:spPr>
      </p:pic>
      <p:sp>
        <p:nvSpPr>
          <p:cNvPr id="24578" name="Slide Number Placeholder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FC1C1F8-E87D-4D59-8D49-432E88868899}" type="slidenum">
              <a:rPr lang="en-GB" altLang="en-US" smtClean="0"/>
              <a:pPr/>
              <a:t>9</a:t>
            </a:fld>
            <a:endParaRPr lang="en-GB" altLang="en-US" smtClean="0"/>
          </a:p>
        </p:txBody>
      </p:sp>
      <p:sp>
        <p:nvSpPr>
          <p:cNvPr id="6" name="Rectangle 8">
            <a:extLst/>
          </p:cNvPr>
          <p:cNvSpPr txBox="1">
            <a:spLocks/>
          </p:cNvSpPr>
          <p:nvPr/>
        </p:nvSpPr>
        <p:spPr>
          <a:xfrm>
            <a:off x="68263" y="185738"/>
            <a:ext cx="9331325" cy="387350"/>
          </a:xfrm>
          <a:prstGeom prst="rect">
            <a:avLst/>
          </a:prstGeom>
        </p:spPr>
        <p:txBody>
          <a:bodyPr/>
          <a:lstStyle>
            <a:lvl1pPr algn="l" rtl="0" eaLnBrk="0" fontAlgn="base" hangingPunct="0">
              <a:lnSpc>
                <a:spcPct val="90000"/>
              </a:lnSpc>
              <a:spcBef>
                <a:spcPct val="0"/>
              </a:spcBef>
              <a:spcAft>
                <a:spcPct val="0"/>
              </a:spcAft>
              <a:defRPr sz="2600">
                <a:solidFill>
                  <a:schemeClr val="tx2"/>
                </a:solidFill>
                <a:latin typeface="+mj-lt"/>
                <a:ea typeface="+mj-ea"/>
                <a:cs typeface="+mj-cs"/>
              </a:defRPr>
            </a:lvl1pPr>
            <a:lvl2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2pPr>
            <a:lvl3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3pPr>
            <a:lvl4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4pPr>
            <a:lvl5pPr algn="l" rtl="0" eaLnBrk="0" fontAlgn="base" hangingPunct="0">
              <a:lnSpc>
                <a:spcPct val="90000"/>
              </a:lnSpc>
              <a:spcBef>
                <a:spcPct val="0"/>
              </a:spcBef>
              <a:spcAft>
                <a:spcPct val="0"/>
              </a:spcAft>
              <a:defRPr sz="2600">
                <a:solidFill>
                  <a:schemeClr val="tx2"/>
                </a:solidFill>
                <a:latin typeface="Times New Roman" pitchFamily="18" charset="0"/>
                <a:cs typeface="Times New Roman" pitchFamily="18" charset="0"/>
              </a:defRPr>
            </a:lvl5pPr>
            <a:lvl6pPr marL="457200" algn="l" rtl="0" fontAlgn="base">
              <a:spcBef>
                <a:spcPct val="0"/>
              </a:spcBef>
              <a:spcAft>
                <a:spcPct val="0"/>
              </a:spcAft>
              <a:defRPr sz="2400">
                <a:solidFill>
                  <a:schemeClr val="hlink"/>
                </a:solidFill>
                <a:latin typeface="Times New Roman" pitchFamily="18" charset="0"/>
                <a:cs typeface="Times New Roman" pitchFamily="18" charset="0"/>
              </a:defRPr>
            </a:lvl6pPr>
            <a:lvl7pPr marL="914400" algn="l" rtl="0" fontAlgn="base">
              <a:spcBef>
                <a:spcPct val="0"/>
              </a:spcBef>
              <a:spcAft>
                <a:spcPct val="0"/>
              </a:spcAft>
              <a:defRPr sz="2400">
                <a:solidFill>
                  <a:schemeClr val="hlink"/>
                </a:solidFill>
                <a:latin typeface="Times New Roman" pitchFamily="18" charset="0"/>
                <a:cs typeface="Times New Roman" pitchFamily="18" charset="0"/>
              </a:defRPr>
            </a:lvl7pPr>
            <a:lvl8pPr marL="1371600" algn="l" rtl="0" fontAlgn="base">
              <a:spcBef>
                <a:spcPct val="0"/>
              </a:spcBef>
              <a:spcAft>
                <a:spcPct val="0"/>
              </a:spcAft>
              <a:defRPr sz="2400">
                <a:solidFill>
                  <a:schemeClr val="hlink"/>
                </a:solidFill>
                <a:latin typeface="Times New Roman" pitchFamily="18" charset="0"/>
                <a:cs typeface="Times New Roman" pitchFamily="18" charset="0"/>
              </a:defRPr>
            </a:lvl8pPr>
            <a:lvl9pPr marL="1828800" algn="l" rtl="0" fontAlgn="base">
              <a:spcBef>
                <a:spcPct val="0"/>
              </a:spcBef>
              <a:spcAft>
                <a:spcPct val="0"/>
              </a:spcAft>
              <a:defRPr sz="2400">
                <a:solidFill>
                  <a:schemeClr val="hlink"/>
                </a:solidFill>
                <a:latin typeface="Times New Roman" pitchFamily="18" charset="0"/>
                <a:cs typeface="Times New Roman" pitchFamily="18" charset="0"/>
              </a:defRPr>
            </a:lvl9pPr>
          </a:lstStyle>
          <a:p>
            <a:pPr>
              <a:defRPr/>
            </a:pPr>
            <a:r>
              <a:rPr lang="en-GB" altLang="en-US" kern="0" dirty="0"/>
              <a:t>Pop-up</a:t>
            </a:r>
            <a:br>
              <a:rPr lang="en-GB" altLang="en-US" kern="0" dirty="0"/>
            </a:br>
            <a:endParaRPr lang="en-GB" altLang="en-US" sz="1400" kern="0" dirty="0">
              <a:solidFill>
                <a:schemeClr val="tx1"/>
              </a:solidFill>
            </a:endParaRPr>
          </a:p>
        </p:txBody>
      </p:sp>
      <p:sp>
        <p:nvSpPr>
          <p:cNvPr id="24580" name="Rectangle 6"/>
          <p:cNvSpPr>
            <a:spLocks noChangeArrowheads="1"/>
          </p:cNvSpPr>
          <p:nvPr/>
        </p:nvSpPr>
        <p:spPr bwMode="auto">
          <a:xfrm>
            <a:off x="68263" y="725488"/>
            <a:ext cx="2022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Aft>
                <a:spcPts val="600"/>
              </a:spcAft>
              <a:buClr>
                <a:srgbClr val="960000"/>
              </a:buClr>
              <a:buFont typeface="Times New Roman" panose="02020603050405020304" pitchFamily="18" charset="0"/>
              <a:buNone/>
            </a:pPr>
            <a:r>
              <a:rPr lang="en-US" altLang="en-US" sz="1400"/>
              <a:t>2017</a:t>
            </a:r>
          </a:p>
        </p:txBody>
      </p:sp>
      <p:sp>
        <p:nvSpPr>
          <p:cNvPr id="24581" name="Text Box 13"/>
          <p:cNvSpPr txBox="1">
            <a:spLocks noChangeArrowheads="1"/>
          </p:cNvSpPr>
          <p:nvPr/>
        </p:nvSpPr>
        <p:spPr bwMode="auto">
          <a:xfrm>
            <a:off x="1482725" y="6532563"/>
            <a:ext cx="7761288"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ct val="60000"/>
              </a:spcBef>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1pPr>
            <a:lvl2pPr marL="742950" indent="-28575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2pPr>
            <a:lvl3pPr marL="11430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3pPr>
            <a:lvl4pPr marL="16002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4pPr>
            <a:lvl5pPr marL="2057400" indent="-228600">
              <a:lnSpc>
                <a:spcPct val="90000"/>
              </a:lnSpc>
              <a:spcBef>
                <a:spcPct val="30000"/>
              </a:spcBef>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1"/>
              </a:buClr>
              <a:buFont typeface="Times New Roman" panose="02020603050405020304" pitchFamily="18" charset="0"/>
              <a:buChar char="»"/>
              <a:defRPr sz="1200">
                <a:solidFill>
                  <a:schemeClr val="tx1"/>
                </a:solidFill>
                <a:latin typeface="Times New Roman" panose="02020603050405020304" pitchFamily="18" charset="0"/>
                <a:cs typeface="Times New Roman" panose="02020603050405020304" pitchFamily="18" charset="0"/>
              </a:defRPr>
            </a:lvl9pPr>
          </a:lstStyle>
          <a:p>
            <a:pPr>
              <a:lnSpc>
                <a:spcPct val="100000"/>
              </a:lnSpc>
              <a:spcBef>
                <a:spcPct val="0"/>
              </a:spcBef>
              <a:buFontTx/>
              <a:buNone/>
            </a:pPr>
            <a:r>
              <a:rPr lang="en-US" altLang="en-US" sz="800"/>
              <a:t>Source: </a:t>
            </a:r>
            <a:r>
              <a:rPr lang="en-US" altLang="en-US" sz="800">
                <a:hlinkClick r:id="rId4"/>
              </a:rPr>
              <a:t>https://www.treasury.gov/resource-center/sanctions/OFAC-Enforcement/Pages/OFAC-Recent-Actions.aspx</a:t>
            </a:r>
            <a:endParaRPr lang="en-US" altLang="en-US" sz="800"/>
          </a:p>
        </p:txBody>
      </p:sp>
      <p:sp>
        <p:nvSpPr>
          <p:cNvPr id="2" name="Rectangle: Top Corners Snipped 1">
            <a:extLst/>
          </p:cNvPr>
          <p:cNvSpPr/>
          <p:nvPr/>
        </p:nvSpPr>
        <p:spPr>
          <a:xfrm>
            <a:off x="177800" y="1095375"/>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l" rtl="1">
              <a:defRPr/>
            </a:pPr>
            <a:endParaRPr lang="en-US" dirty="0"/>
          </a:p>
        </p:txBody>
      </p:sp>
      <p:pic>
        <p:nvPicPr>
          <p:cNvPr id="2458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04925" y="1163638"/>
            <a:ext cx="21494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Box 24"/>
          <p:cNvSpPr txBox="1">
            <a:spLocks noChangeArrowheads="1"/>
          </p:cNvSpPr>
          <p:nvPr/>
        </p:nvSpPr>
        <p:spPr bwMode="auto">
          <a:xfrm>
            <a:off x="1404938" y="1885950"/>
            <a:ext cx="3041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a:t>
            </a:r>
            <a:r>
              <a:rPr lang="ar-EG" altLang="en-US" sz="1400" dirty="0">
                <a:solidFill>
                  <a:srgbClr val="FF0000"/>
                </a:solidFill>
              </a:rPr>
              <a:t> </a:t>
            </a:r>
            <a:r>
              <a:rPr lang="ar-EG" altLang="en-US" sz="1400" dirty="0" smtClean="0">
                <a:solidFill>
                  <a:srgbClr val="FF0000"/>
                </a:solidFill>
              </a:rPr>
              <a:t>516 </a:t>
            </a:r>
            <a:r>
              <a:rPr lang="ar-EG" altLang="en-US" sz="1400" dirty="0">
                <a:solidFill>
                  <a:srgbClr val="FF0000"/>
                </a:solidFill>
              </a:rPr>
              <a:t>ألف دولار أمريكي </a:t>
            </a:r>
            <a:endParaRPr lang="ar-EG" altLang="en-US" sz="1400" dirty="0" smtClean="0">
              <a:solidFill>
                <a:srgbClr val="FF0000"/>
              </a:solidFill>
            </a:endParaRPr>
          </a:p>
          <a:p>
            <a:pPr algn="r" rtl="1" eaLnBrk="1" hangingPunct="1"/>
            <a:r>
              <a:rPr lang="ar-EG" altLang="en-US" sz="1400" b="1" dirty="0" smtClean="0"/>
              <a:t>البرامج: </a:t>
            </a:r>
            <a:r>
              <a:rPr lang="ar-EG" altLang="en-US" sz="1400" dirty="0" smtClean="0"/>
              <a:t>إيران وكوبا</a:t>
            </a:r>
            <a:endParaRPr lang="en-US" altLang="en-US" dirty="0"/>
          </a:p>
        </p:txBody>
      </p:sp>
      <p:sp>
        <p:nvSpPr>
          <p:cNvPr id="24586" name="Rectangle 2"/>
          <p:cNvSpPr>
            <a:spLocks noChangeArrowheads="1"/>
          </p:cNvSpPr>
          <p:nvPr/>
        </p:nvSpPr>
        <p:spPr bwMode="auto">
          <a:xfrm>
            <a:off x="261938" y="2324100"/>
            <a:ext cx="4184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 بنك تي دي (</a:t>
            </a:r>
            <a:r>
              <a:rPr lang="en-US" altLang="en-US" sz="1400" dirty="0" smtClean="0"/>
              <a:t>T.D</a:t>
            </a:r>
            <a:r>
              <a:rPr lang="ar-EG" altLang="en-US" sz="1400" dirty="0" smtClean="0"/>
              <a:t>) </a:t>
            </a:r>
            <a:r>
              <a:rPr lang="ar-EG" altLang="en-US" sz="1400" dirty="0" smtClean="0"/>
              <a:t>على دفع مبلغ 516 ألف دولار </a:t>
            </a:r>
            <a:r>
              <a:rPr lang="ar-EG" altLang="en-US" sz="1400" dirty="0"/>
              <a:t>أمريكي لتسوية التزاماتها المدنية المحتملة عن الانتهاكات الواضحة </a:t>
            </a:r>
            <a:r>
              <a:rPr lang="ar-EG" altLang="en-US" sz="1400" dirty="0" smtClean="0"/>
              <a:t>من قبل إيران وكوبا لبرامج العقوبات </a:t>
            </a:r>
            <a:r>
              <a:rPr lang="ar-EG" altLang="en-US" sz="1400" dirty="0"/>
              <a:t>المفروضة من قبل الولايات </a:t>
            </a:r>
            <a:r>
              <a:rPr lang="ar-EG" altLang="en-US" sz="1400" dirty="0" smtClean="0"/>
              <a:t>المتحدة.</a:t>
            </a:r>
            <a:endParaRPr lang="en-US" altLang="en-US" sz="1400" dirty="0"/>
          </a:p>
        </p:txBody>
      </p:sp>
      <p:sp>
        <p:nvSpPr>
          <p:cNvPr id="20" name="Rectangle: Top Corners Snipped 19">
            <a:extLst/>
          </p:cNvPr>
          <p:cNvSpPr/>
          <p:nvPr/>
        </p:nvSpPr>
        <p:spPr>
          <a:xfrm>
            <a:off x="5418138" y="1095374"/>
            <a:ext cx="4403725" cy="2179657"/>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l" rtl="1">
              <a:defRPr/>
            </a:pPr>
            <a:endParaRPr lang="en-US" dirty="0"/>
          </a:p>
        </p:txBody>
      </p:sp>
      <p:sp>
        <p:nvSpPr>
          <p:cNvPr id="21" name="Rectangle: Top Corners Snipped 20">
            <a:extLst/>
          </p:cNvPr>
          <p:cNvSpPr/>
          <p:nvPr/>
        </p:nvSpPr>
        <p:spPr>
          <a:xfrm>
            <a:off x="261938" y="4254500"/>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Top Corners Snipped 21">
            <a:extLst/>
          </p:cNvPr>
          <p:cNvSpPr/>
          <p:nvPr/>
        </p:nvSpPr>
        <p:spPr>
          <a:xfrm>
            <a:off x="5418138" y="4254500"/>
            <a:ext cx="4403725" cy="2044700"/>
          </a:xfrm>
          <a:prstGeom prst="snip2SameRect">
            <a:avLst/>
          </a:prstGeom>
          <a:solidFill>
            <a:schemeClr val="bg1"/>
          </a:solidFill>
          <a:ln>
            <a:solidFill>
              <a:srgbClr val="40A8C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459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08088" y="4322763"/>
            <a:ext cx="25114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1" name="TextBox 24"/>
          <p:cNvSpPr txBox="1">
            <a:spLocks noChangeArrowheads="1"/>
          </p:cNvSpPr>
          <p:nvPr/>
        </p:nvSpPr>
        <p:spPr bwMode="auto">
          <a:xfrm>
            <a:off x="304799" y="4781550"/>
            <a:ext cx="4271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smtClean="0"/>
              <a:t>العقوبة: </a:t>
            </a:r>
            <a:r>
              <a:rPr lang="ar-EG" altLang="en-US" sz="1400" b="1" dirty="0" smtClean="0">
                <a:solidFill>
                  <a:srgbClr val="FF0000"/>
                </a:solidFill>
              </a:rPr>
              <a:t>2 مليون دولار أمريكي</a:t>
            </a:r>
            <a:endParaRPr lang="en-US" altLang="en-US" sz="1400" dirty="0">
              <a:solidFill>
                <a:srgbClr val="FF0000"/>
              </a:solidFill>
            </a:endParaRPr>
          </a:p>
          <a:p>
            <a:pPr algn="r" rtl="1" eaLnBrk="1" hangingPunct="1"/>
            <a:r>
              <a:rPr lang="ar-EG" altLang="en-US" sz="1400" b="1" dirty="0" smtClean="0"/>
              <a:t>البرامج: </a:t>
            </a:r>
            <a:r>
              <a:rPr lang="ar-EG" altLang="en-US" sz="1400" dirty="0" smtClean="0"/>
              <a:t>روسيا</a:t>
            </a:r>
            <a:endParaRPr lang="en-US" altLang="en-US" dirty="0"/>
          </a:p>
        </p:txBody>
      </p:sp>
      <p:sp>
        <p:nvSpPr>
          <p:cNvPr id="24592" name="Rectangle 24"/>
          <p:cNvSpPr>
            <a:spLocks noChangeArrowheads="1"/>
          </p:cNvSpPr>
          <p:nvPr/>
        </p:nvSpPr>
        <p:spPr bwMode="auto">
          <a:xfrm>
            <a:off x="304800" y="5310188"/>
            <a:ext cx="41862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وافقت إيكسون موبايل (</a:t>
            </a:r>
            <a:r>
              <a:rPr lang="en-US" altLang="en-US" sz="1400" dirty="0" err="1" smtClean="0"/>
              <a:t>ExonMobil</a:t>
            </a:r>
            <a:r>
              <a:rPr lang="ar-EG" altLang="en-US" sz="1400" dirty="0" smtClean="0"/>
              <a:t>) على دفع 2 مليون دولار </a:t>
            </a:r>
            <a:r>
              <a:rPr lang="ar-EG" altLang="en-US" sz="1400" dirty="0"/>
              <a:t>لتسوية التزاماتها المدنية المحتملة عن الانتهاكات الواضحة </a:t>
            </a:r>
            <a:r>
              <a:rPr lang="ar-EG" altLang="en-US" sz="1400" dirty="0" smtClean="0"/>
              <a:t>من قبل روسيا لبرامج العقوبات </a:t>
            </a:r>
            <a:r>
              <a:rPr lang="ar-EG" altLang="en-US" sz="1400" dirty="0"/>
              <a:t>المفروضة من قبل الولايات المتحدة</a:t>
            </a:r>
            <a:r>
              <a:rPr lang="ar-EG" altLang="en-US" sz="1400" dirty="0" smtClean="0"/>
              <a:t>.</a:t>
            </a:r>
            <a:endParaRPr lang="en-US" altLang="en-US" sz="1400" dirty="0"/>
          </a:p>
        </p:txBody>
      </p:sp>
      <p:pic>
        <p:nvPicPr>
          <p:cNvPr id="24593"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575" y="1165225"/>
            <a:ext cx="12128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4" name="TextBox 24"/>
          <p:cNvSpPr txBox="1">
            <a:spLocks noChangeArrowheads="1"/>
          </p:cNvSpPr>
          <p:nvPr/>
        </p:nvSpPr>
        <p:spPr bwMode="auto">
          <a:xfrm>
            <a:off x="5418139" y="1854200"/>
            <a:ext cx="44291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smtClean="0"/>
              <a:t>العقوبة:</a:t>
            </a:r>
            <a:r>
              <a:rPr lang="ar-EG" altLang="en-US" sz="1400" dirty="0" smtClean="0">
                <a:solidFill>
                  <a:srgbClr val="FF0000"/>
                </a:solidFill>
              </a:rPr>
              <a:t> 148 ألف دولار أمريكي</a:t>
            </a:r>
            <a:endParaRPr lang="en-US" altLang="en-US" sz="1400" dirty="0" smtClean="0">
              <a:solidFill>
                <a:srgbClr val="FF0000"/>
              </a:solidFill>
            </a:endParaRPr>
          </a:p>
          <a:p>
            <a:pPr algn="r" rtl="1" eaLnBrk="1" hangingPunct="1"/>
            <a:r>
              <a:rPr lang="ar-EG" altLang="en-US" sz="1400" b="1" dirty="0" smtClean="0"/>
              <a:t>البرامج:</a:t>
            </a:r>
            <a:r>
              <a:rPr lang="ar-EG" altLang="en-US" sz="1400" dirty="0" smtClean="0"/>
              <a:t> انتشار أسلحة الدمار الشامل (</a:t>
            </a:r>
            <a:r>
              <a:rPr lang="en-US" altLang="en-US" sz="1400" dirty="0" smtClean="0"/>
              <a:t>WMDP</a:t>
            </a:r>
            <a:r>
              <a:rPr lang="ar-EG" altLang="en-US" sz="1400" dirty="0" smtClean="0"/>
              <a:t>) كوبا وإيران والسودان.</a:t>
            </a:r>
            <a:endParaRPr lang="en-US" altLang="en-US" sz="1400" dirty="0"/>
          </a:p>
        </p:txBody>
      </p:sp>
      <p:sp>
        <p:nvSpPr>
          <p:cNvPr id="24595" name="Rectangle 27"/>
          <p:cNvSpPr>
            <a:spLocks noChangeArrowheads="1"/>
          </p:cNvSpPr>
          <p:nvPr/>
        </p:nvSpPr>
        <p:spPr bwMode="auto">
          <a:xfrm>
            <a:off x="5492750" y="2320925"/>
            <a:ext cx="43291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وافقت المجموعة الدولية الأمريكية (</a:t>
            </a:r>
            <a:r>
              <a:rPr lang="en-US" altLang="en-US" sz="1400" dirty="0" smtClean="0"/>
              <a:t>A.I.G </a:t>
            </a:r>
            <a:r>
              <a:rPr lang="ar-EG" altLang="en-US" sz="1400" dirty="0" smtClean="0"/>
              <a:t>) على </a:t>
            </a:r>
            <a:r>
              <a:rPr lang="ar-EG" altLang="en-US" sz="1400" dirty="0"/>
              <a:t>دفع 148 ألف دولار أمريكي لتسوية التزاماتها المدنية المحتملة عن الانتهاكات الواضحة </a:t>
            </a:r>
            <a:r>
              <a:rPr lang="ar-EG" altLang="en-US" sz="1400" dirty="0" smtClean="0"/>
              <a:t>من قبل انتشار أسلحة الدمار الشامل </a:t>
            </a:r>
            <a:r>
              <a:rPr lang="ar-EG" altLang="en-US" b="1" dirty="0"/>
              <a:t>(</a:t>
            </a:r>
            <a:r>
              <a:rPr lang="en-US" altLang="en-US" b="1" dirty="0"/>
              <a:t>WMDP</a:t>
            </a:r>
            <a:r>
              <a:rPr lang="ar-EG" altLang="en-US" b="1" dirty="0"/>
              <a:t>) </a:t>
            </a:r>
            <a:r>
              <a:rPr lang="ar-EG" altLang="en-US" sz="1400" dirty="0" smtClean="0"/>
              <a:t>وكوبا </a:t>
            </a:r>
            <a:r>
              <a:rPr lang="ar-EG" altLang="en-US" sz="1400" dirty="0"/>
              <a:t>وإيران </a:t>
            </a:r>
            <a:r>
              <a:rPr lang="ar-EG" altLang="en-US" sz="1400" dirty="0" smtClean="0"/>
              <a:t>والسودان لبرامج العقوبات </a:t>
            </a:r>
            <a:r>
              <a:rPr lang="ar-EG" altLang="en-US" sz="1400" dirty="0"/>
              <a:t>المفروضة من قبل الولايات </a:t>
            </a:r>
            <a:r>
              <a:rPr lang="ar-EG" altLang="en-US" sz="1400" dirty="0" smtClean="0"/>
              <a:t>المتحدة.</a:t>
            </a:r>
            <a:endParaRPr lang="en-US" altLang="en-US" sz="1400" dirty="0"/>
          </a:p>
        </p:txBody>
      </p:sp>
      <p:pic>
        <p:nvPicPr>
          <p:cNvPr id="24596"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24688" y="4335463"/>
            <a:ext cx="14509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7" name="TextBox 24"/>
          <p:cNvSpPr txBox="1">
            <a:spLocks noChangeArrowheads="1"/>
          </p:cNvSpPr>
          <p:nvPr/>
        </p:nvSpPr>
        <p:spPr bwMode="auto">
          <a:xfrm>
            <a:off x="5503862" y="4878388"/>
            <a:ext cx="42497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eaLnBrk="1" hangingPunct="1"/>
            <a:r>
              <a:rPr lang="ar-EG" altLang="en-US" sz="1400" b="1" dirty="0"/>
              <a:t>العقوبة: </a:t>
            </a:r>
            <a:r>
              <a:rPr lang="ar-EG" altLang="en-US" sz="1400" b="1" dirty="0" smtClean="0">
                <a:solidFill>
                  <a:srgbClr val="FF0000"/>
                </a:solidFill>
              </a:rPr>
              <a:t>100 </a:t>
            </a:r>
            <a:r>
              <a:rPr lang="ar-EG" altLang="en-US" sz="1400" b="1" dirty="0">
                <a:solidFill>
                  <a:srgbClr val="FF0000"/>
                </a:solidFill>
              </a:rPr>
              <a:t>مليون دولار أمريكي</a:t>
            </a:r>
            <a:endParaRPr lang="en-US" altLang="en-US" sz="1400" dirty="0">
              <a:solidFill>
                <a:srgbClr val="FF0000"/>
              </a:solidFill>
            </a:endParaRPr>
          </a:p>
          <a:p>
            <a:pPr algn="r" rtl="1" eaLnBrk="1" hangingPunct="1"/>
            <a:r>
              <a:rPr lang="ar-EG" altLang="en-US" sz="1400" b="1" dirty="0"/>
              <a:t>البرامج: </a:t>
            </a:r>
            <a:r>
              <a:rPr lang="ar-EG" altLang="en-US" sz="1400" dirty="0" smtClean="0"/>
              <a:t>إيران</a:t>
            </a:r>
            <a:endParaRPr lang="en-US" altLang="en-US" sz="1400" dirty="0"/>
          </a:p>
        </p:txBody>
      </p:sp>
      <p:sp>
        <p:nvSpPr>
          <p:cNvPr id="24598" name="Rectangle 30"/>
          <p:cNvSpPr>
            <a:spLocks noChangeArrowheads="1"/>
          </p:cNvSpPr>
          <p:nvPr/>
        </p:nvSpPr>
        <p:spPr bwMode="auto">
          <a:xfrm>
            <a:off x="5518150" y="5368925"/>
            <a:ext cx="43291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lgn="r" rtl="1"/>
            <a:r>
              <a:rPr lang="ar-EG" altLang="en-US" sz="1400" dirty="0" smtClean="0"/>
              <a:t>وافقت </a:t>
            </a:r>
            <a:r>
              <a:rPr lang="en-US" altLang="en-US" sz="1400" dirty="0" smtClean="0"/>
              <a:t>Z.T.E</a:t>
            </a:r>
            <a:r>
              <a:rPr lang="ar-EG" altLang="en-US" sz="1400" dirty="0"/>
              <a:t> لتسوية التزاماتها المدنية المحتملة عن الانتهاكات الواضحة من قبل </a:t>
            </a:r>
            <a:r>
              <a:rPr lang="ar-EG" altLang="en-US" sz="1400" dirty="0" smtClean="0"/>
              <a:t>إيران لبرامج </a:t>
            </a:r>
            <a:r>
              <a:rPr lang="ar-EG" altLang="en-US" sz="1400" dirty="0"/>
              <a:t>العقوبات المفروضة من قبل الولايات المتحدة.</a:t>
            </a:r>
            <a:endParaRPr lang="en-US" altLang="en-US" sz="1400" dirty="0"/>
          </a:p>
          <a:p>
            <a:pPr algn="r" rtl="1"/>
            <a:r>
              <a:rPr lang="ar-EG" altLang="en-US" sz="1400" dirty="0" smtClean="0"/>
              <a:t> </a:t>
            </a:r>
            <a:endParaRPr lang="en-US" altLang="en-US" sz="1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Z1fqdL6FUiq4ic_TzBDP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Z1fqdL6FUiq4ic_TzBDP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Z1fqdL6FUiq4ic_TzBDP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Z1fqdL6FUiq4ic_TzBDPg"/>
</p:tagLst>
</file>

<file path=ppt/theme/theme1.xml><?xml version="1.0" encoding="utf-8"?>
<a:theme xmlns:a="http://schemas.openxmlformats.org/drawingml/2006/main" name="QNB">
  <a:themeElements>
    <a:clrScheme name="QNB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pphire gradient 1">
        <a:dk1>
          <a:srgbClr val="000000"/>
        </a:dk1>
        <a:lt1>
          <a:srgbClr val="FFFFFF"/>
        </a:lt1>
        <a:dk2>
          <a:srgbClr val="394040"/>
        </a:dk2>
        <a:lt2>
          <a:srgbClr val="CABFB7"/>
        </a:lt2>
        <a:accent1>
          <a:srgbClr val="116FC4"/>
        </a:accent1>
        <a:accent2>
          <a:srgbClr val="000F33"/>
        </a:accent2>
        <a:accent3>
          <a:srgbClr val="FFFFFF"/>
        </a:accent3>
        <a:accent4>
          <a:srgbClr val="000000"/>
        </a:accent4>
        <a:accent5>
          <a:srgbClr val="AABBDE"/>
        </a:accent5>
        <a:accent6>
          <a:srgbClr val="000C2D"/>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Sapphire gradient 2">
        <a:dk1>
          <a:srgbClr val="000000"/>
        </a:dk1>
        <a:lt1>
          <a:srgbClr val="FFFFFF"/>
        </a:lt1>
        <a:dk2>
          <a:srgbClr val="394040"/>
        </a:dk2>
        <a:lt2>
          <a:srgbClr val="CABFB7"/>
        </a:lt2>
        <a:accent1>
          <a:srgbClr val="116FC4"/>
        </a:accent1>
        <a:accent2>
          <a:srgbClr val="000F33"/>
        </a:accent2>
        <a:accent3>
          <a:srgbClr val="FFFFFF"/>
        </a:accent3>
        <a:accent4>
          <a:srgbClr val="000000"/>
        </a:accent4>
        <a:accent5>
          <a:srgbClr val="AABBDE"/>
        </a:accent5>
        <a:accent6>
          <a:srgbClr val="000C2D"/>
        </a:accent6>
        <a:hlink>
          <a:srgbClr val="220000"/>
        </a:hlink>
        <a:folHlink>
          <a:srgbClr val="800080"/>
        </a:folHlink>
      </a:clrScheme>
      <a:clrMap bg1="lt1" tx1="dk1" bg2="lt2" tx2="dk2" accent1="accent1" accent2="accent2" accent3="accent3" accent4="accent4" accent5="accent5" accent6="accent6" hlink="hlink" folHlink="folHlink"/>
    </a:extraClrScheme>
    <a:extraClrScheme>
      <a:clrScheme name="Sapphire gradient 3">
        <a:dk1>
          <a:srgbClr val="000000"/>
        </a:dk1>
        <a:lt1>
          <a:srgbClr val="FFFFFF"/>
        </a:lt1>
        <a:dk2>
          <a:srgbClr val="394040"/>
        </a:dk2>
        <a:lt2>
          <a:srgbClr val="CABFB7"/>
        </a:lt2>
        <a:accent1>
          <a:srgbClr val="116FC4"/>
        </a:accent1>
        <a:accent2>
          <a:srgbClr val="000F33"/>
        </a:accent2>
        <a:accent3>
          <a:srgbClr val="FFFFFF"/>
        </a:accent3>
        <a:accent4>
          <a:srgbClr val="000000"/>
        </a:accent4>
        <a:accent5>
          <a:srgbClr val="AABBDE"/>
        </a:accent5>
        <a:accent6>
          <a:srgbClr val="000C2D"/>
        </a:accent6>
        <a:hlink>
          <a:srgbClr val="870052"/>
        </a:hlink>
        <a:folHlink>
          <a:srgbClr val="220000"/>
        </a:folHlink>
      </a:clrScheme>
      <a:clrMap bg1="lt1" tx1="dk1" bg2="lt2" tx2="dk2" accent1="accent1" accent2="accent2" accent3="accent3" accent4="accent4" accent5="accent5" accent6="accent6" hlink="hlink" folHlink="folHlink"/>
    </a:extraClrScheme>
    <a:extraClrScheme>
      <a:clrScheme name="QNB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and option">
  <a:themeElements>
    <a:clrScheme name="Sand option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Ruby gradient">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by gradient 1">
        <a:dk1>
          <a:srgbClr val="000000"/>
        </a:dk1>
        <a:lt1>
          <a:srgbClr val="FFFFFF"/>
        </a:lt1>
        <a:dk2>
          <a:srgbClr val="394040"/>
        </a:dk2>
        <a:lt2>
          <a:srgbClr val="CABFB7"/>
        </a:lt2>
        <a:accent1>
          <a:srgbClr val="116FC4"/>
        </a:accent1>
        <a:accent2>
          <a:srgbClr val="000F33"/>
        </a:accent2>
        <a:accent3>
          <a:srgbClr val="FFFFFF"/>
        </a:accent3>
        <a:accent4>
          <a:srgbClr val="000000"/>
        </a:accent4>
        <a:accent5>
          <a:srgbClr val="AABBDE"/>
        </a:accent5>
        <a:accent6>
          <a:srgbClr val="000C2D"/>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Ruby gradient 2">
        <a:dk1>
          <a:srgbClr val="000000"/>
        </a:dk1>
        <a:lt1>
          <a:srgbClr val="FFFFFF"/>
        </a:lt1>
        <a:dk2>
          <a:srgbClr val="394040"/>
        </a:dk2>
        <a:lt2>
          <a:srgbClr val="CABFB7"/>
        </a:lt2>
        <a:accent1>
          <a:srgbClr val="116FC4"/>
        </a:accent1>
        <a:accent2>
          <a:srgbClr val="000F33"/>
        </a:accent2>
        <a:accent3>
          <a:srgbClr val="FFFFFF"/>
        </a:accent3>
        <a:accent4>
          <a:srgbClr val="000000"/>
        </a:accent4>
        <a:accent5>
          <a:srgbClr val="AABBDE"/>
        </a:accent5>
        <a:accent6>
          <a:srgbClr val="000C2D"/>
        </a:accent6>
        <a:hlink>
          <a:srgbClr val="220000"/>
        </a:hlink>
        <a:folHlink>
          <a:srgbClr val="800080"/>
        </a:folHlink>
      </a:clrScheme>
      <a:clrMap bg1="lt1" tx1="dk1" bg2="lt2" tx2="dk2" accent1="accent1" accent2="accent2" accent3="accent3" accent4="accent4" accent5="accent5" accent6="accent6" hlink="hlink" folHlink="folHlink"/>
    </a:extraClrScheme>
    <a:extraClrScheme>
      <a:clrScheme name="Ruby gradient 3">
        <a:dk1>
          <a:srgbClr val="000000"/>
        </a:dk1>
        <a:lt1>
          <a:srgbClr val="FFFFFF"/>
        </a:lt1>
        <a:dk2>
          <a:srgbClr val="394040"/>
        </a:dk2>
        <a:lt2>
          <a:srgbClr val="CABFB7"/>
        </a:lt2>
        <a:accent1>
          <a:srgbClr val="116FC4"/>
        </a:accent1>
        <a:accent2>
          <a:srgbClr val="000F33"/>
        </a:accent2>
        <a:accent3>
          <a:srgbClr val="FFFFFF"/>
        </a:accent3>
        <a:accent4>
          <a:srgbClr val="000000"/>
        </a:accent4>
        <a:accent5>
          <a:srgbClr val="AABBDE"/>
        </a:accent5>
        <a:accent6>
          <a:srgbClr val="000C2D"/>
        </a:accent6>
        <a:hlink>
          <a:srgbClr val="870052"/>
        </a:hlink>
        <a:folHlink>
          <a:srgbClr val="220000"/>
        </a:folHlink>
      </a:clrScheme>
      <a:clrMap bg1="lt1" tx1="dk1" bg2="lt2" tx2="dk2" accent1="accent1" accent2="accent2" accent3="accent3" accent4="accent4" accent5="accent5" accent6="accent6" hlink="hlink" folHlink="folHlink"/>
    </a:extraClrScheme>
    <a:extraClrScheme>
      <a:clrScheme name="Sand option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ivider option 02">
  <a:themeElements>
    <a:clrScheme name="Divider option 02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Divider option 02">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vider option 02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ivider option 03">
  <a:themeElements>
    <a:clrScheme name="Divider option 03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Divider option 03">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vider option 03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ivider option 04">
  <a:themeElements>
    <a:clrScheme name="Divider option 04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Divider option 04">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vider option 04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ivider option 05">
  <a:themeElements>
    <a:clrScheme name="Divider option 05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Divider option 05">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vider option 05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ivider option 06">
  <a:themeElements>
    <a:clrScheme name="Divider option 06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fontScheme name="Divider option 06">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vider option 06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vider option 01 1">
    <a:dk1>
      <a:srgbClr val="000000"/>
    </a:dk1>
    <a:lt1>
      <a:srgbClr val="FFFFFF"/>
    </a:lt1>
    <a:dk2>
      <a:srgbClr val="000F33"/>
    </a:dk2>
    <a:lt2>
      <a:srgbClr val="DFDAC8"/>
    </a:lt2>
    <a:accent1>
      <a:srgbClr val="116FC4"/>
    </a:accent1>
    <a:accent2>
      <a:srgbClr val="000F33"/>
    </a:accent2>
    <a:accent3>
      <a:srgbClr val="FFFFFF"/>
    </a:accent3>
    <a:accent4>
      <a:srgbClr val="000000"/>
    </a:accent4>
    <a:accent5>
      <a:srgbClr val="AABBDE"/>
    </a:accent5>
    <a:accent6>
      <a:srgbClr val="000C2D"/>
    </a:accent6>
    <a:hlink>
      <a:srgbClr val="40A8C7"/>
    </a:hlink>
    <a:folHlink>
      <a:srgbClr val="474B4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E2F205E52B37A48994E29AE0EBB410E" ma:contentTypeVersion="0" ma:contentTypeDescription="Create a new document." ma:contentTypeScope="" ma:versionID="6a26055f99959d45fa0385b9eb80ee2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A54469-EE2F-4892-A8DA-BD96E3B0BDE6}">
  <ds:schemaRef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5FA1A04-098E-4D63-97C0-6EE02E2FC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9968</TotalTime>
  <Words>5122</Words>
  <Application>Microsoft Office PowerPoint</Application>
  <PresentationFormat>A4 Paper (210x297 mm)</PresentationFormat>
  <Paragraphs>2073</Paragraphs>
  <Slides>71</Slides>
  <Notes>67</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71</vt:i4>
      </vt:variant>
    </vt:vector>
  </HeadingPairs>
  <TitlesOfParts>
    <vt:vector size="85" baseType="lpstr">
      <vt:lpstr>Adobe Fangsong Std R</vt:lpstr>
      <vt:lpstr>Arial</vt:lpstr>
      <vt:lpstr>Arial Unicode MS</vt:lpstr>
      <vt:lpstr>Calibri</vt:lpstr>
      <vt:lpstr>Open Sans Light</vt:lpstr>
      <vt:lpstr>Times New Roman</vt:lpstr>
      <vt:lpstr>Wingdings</vt:lpstr>
      <vt:lpstr>QNB</vt:lpstr>
      <vt:lpstr>Sand option</vt:lpstr>
      <vt:lpstr>Divider option 02</vt:lpstr>
      <vt:lpstr>Divider option 03</vt:lpstr>
      <vt:lpstr>Divider option 04</vt:lpstr>
      <vt:lpstr>Divider option 05</vt:lpstr>
      <vt:lpstr>Divider option 06</vt:lpstr>
      <vt:lpstr>الوعي بالعقوبات</vt:lpstr>
      <vt:lpstr>PowerPoint Presentation</vt:lpstr>
      <vt:lpstr>تحقيق الاستفادة القصوى من هذه الدورة</vt:lpstr>
      <vt:lpstr>PowerPoint Presentation</vt:lpstr>
      <vt:lpstr>مخاطر العقوبات</vt:lpstr>
      <vt:lpstr>PowerPoint Presentation</vt:lpstr>
      <vt:lpstr>العقوبات في العناوين الرئيسية للجرائد</vt:lpstr>
      <vt:lpstr>التكلفة الباهظة لعدم الامتثال للعقوبات</vt:lpstr>
      <vt:lpstr>PowerPoint Presentation</vt:lpstr>
      <vt:lpstr>PowerPoint Presentation</vt:lpstr>
      <vt:lpstr>PowerPoint Presentation</vt:lpstr>
      <vt:lpstr>عدم الامتثال لفرض العقوبات التنظيمية</vt:lpstr>
      <vt:lpstr>عدم الامتثال لفرض العقوبات التنظيمية </vt:lpstr>
      <vt:lpstr>ما هي العقوبات؟</vt:lpstr>
      <vt:lpstr>ما هي العقوبات؟</vt:lpstr>
      <vt:lpstr>من يفرض العقوبات؟</vt:lpstr>
      <vt:lpstr>من الذي يفرض العقوبات؟</vt:lpstr>
      <vt:lpstr>PowerPoint Presentation</vt:lpstr>
      <vt:lpstr>برامج العقوبات المالية ذات الصلة</vt:lpstr>
      <vt:lpstr>برنامج العقوبات الشامل</vt:lpstr>
      <vt:lpstr>برنامج العقوبات الشامل</vt:lpstr>
      <vt:lpstr>PowerPoint Presentation</vt:lpstr>
      <vt:lpstr>PowerPoint Presentation</vt:lpstr>
      <vt:lpstr>برامج العقوبات القطاعية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الضوابط الرئيسية للعقوبات </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IT-DEPT</dc:creator>
  <cp:lastModifiedBy>Nagwa Thabet</cp:lastModifiedBy>
  <cp:revision>933</cp:revision>
  <dcterms:created xsi:type="dcterms:W3CDTF">2012-01-11T11:14:03Z</dcterms:created>
  <dcterms:modified xsi:type="dcterms:W3CDTF">2019-09-07T15:16:09Z</dcterms:modified>
</cp:coreProperties>
</file>